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6" r:id="rId1"/>
  </p:sldMasterIdLst>
  <p:sldIdLst>
    <p:sldId id="256" r:id="rId2"/>
    <p:sldId id="257" r:id="rId3"/>
    <p:sldId id="258" r:id="rId4"/>
    <p:sldId id="259" r:id="rId5"/>
    <p:sldId id="261" r:id="rId6"/>
    <p:sldId id="260" r:id="rId7"/>
    <p:sldId id="262" r:id="rId8"/>
    <p:sldId id="263" r:id="rId9"/>
    <p:sldId id="264" r:id="rId10"/>
    <p:sldId id="265" r:id="rId11"/>
    <p:sldId id="267" r:id="rId12"/>
    <p:sldId id="268" r:id="rId13"/>
    <p:sldId id="272" r:id="rId14"/>
    <p:sldId id="270" r:id="rId15"/>
    <p:sldId id="271" r:id="rId16"/>
    <p:sldId id="273" r:id="rId17"/>
    <p:sldId id="274" r:id="rId18"/>
    <p:sldId id="275" r:id="rId1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4FD7F-8CDB-4170-81D5-0D663D33C4AD}" v="13" dt="2019-06-28T14:27:17.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73" autoAdjust="0"/>
    <p:restoredTop sz="94660"/>
  </p:normalViewPr>
  <p:slideViewPr>
    <p:cSldViewPr snapToGrid="0">
      <p:cViewPr varScale="1">
        <p:scale>
          <a:sx n="119" d="100"/>
          <a:sy n="119" d="100"/>
        </p:scale>
        <p:origin x="232"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dirty="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dirty="0"/>
              <a:t>Click to edit Master subtitle style</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457760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dirty="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sp>
        <p:nvSpPr>
          <p:cNvPr id="5" name="Date Placeholder 4"/>
          <p:cNvSpPr>
            <a:spLocks noGrp="1"/>
          </p:cNvSpPr>
          <p:nvPr>
            <p:ph type="dt" sz="half" idx="10"/>
          </p:nvPr>
        </p:nvSpPr>
        <p:spPr/>
        <p:txBody>
          <a:bodyPr/>
          <a:lstStyle/>
          <a:p>
            <a:fld id="{E2072480-10DA-4FB4-BEAE-2A1DEA90F248}" type="datetimeFigureOut">
              <a:rPr lang="tr-TR" smtClean="0"/>
              <a:t>1.07.2019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571187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dirty="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sp>
        <p:nvSpPr>
          <p:cNvPr id="4"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236351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dirty="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sp>
        <p:nvSpPr>
          <p:cNvPr id="4"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01376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dirty="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Click to edit Master text styles</a:t>
            </a:r>
          </a:p>
        </p:txBody>
      </p:sp>
      <p:sp>
        <p:nvSpPr>
          <p:cNvPr id="4"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3154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dirty="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391007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dirty="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806441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tr-TR" dirty="0"/>
              <a:t>Click to edit Master text styles</a:t>
            </a:r>
          </a:p>
          <a:p>
            <a:pPr lvl="1"/>
            <a:r>
              <a:rPr lang="tr-TR" dirty="0"/>
              <a:t>Second level</a:t>
            </a:r>
          </a:p>
          <a:p>
            <a:pPr lvl="2"/>
            <a:r>
              <a:rPr lang="tr-TR" dirty="0"/>
              <a:t>Third level</a:t>
            </a:r>
          </a:p>
          <a:p>
            <a:pPr lvl="3"/>
            <a:r>
              <a:rPr lang="tr-TR" dirty="0"/>
              <a:t>Fourth level</a:t>
            </a:r>
          </a:p>
          <a:p>
            <a:pPr lvl="4"/>
            <a:r>
              <a:rPr lang="tr-TR" dirty="0"/>
              <a:t>Fifth level</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11937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dirty="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dirty="0"/>
              <a:t>Click to edit Master text styles</a:t>
            </a:r>
          </a:p>
          <a:p>
            <a:pPr lvl="1"/>
            <a:r>
              <a:rPr lang="tr-TR" dirty="0"/>
              <a:t>Second level</a:t>
            </a:r>
          </a:p>
          <a:p>
            <a:pPr lvl="2"/>
            <a:r>
              <a:rPr lang="tr-TR" dirty="0"/>
              <a:t>Third level</a:t>
            </a:r>
          </a:p>
          <a:p>
            <a:pPr lvl="3"/>
            <a:r>
              <a:rPr lang="tr-TR" dirty="0"/>
              <a:t>Fourth level</a:t>
            </a:r>
          </a:p>
          <a:p>
            <a:pPr lvl="4"/>
            <a:r>
              <a:rPr lang="tr-TR" dirty="0"/>
              <a:t>Fifth level</a:t>
            </a:r>
            <a:endParaRPr lang="en-US" dirty="0"/>
          </a:p>
        </p:txBody>
      </p:sp>
      <p:sp>
        <p:nvSpPr>
          <p:cNvPr id="4"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778729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Click to edit Master title style</a:t>
            </a:r>
            <a:endParaRPr lang="en-US" dirty="0"/>
          </a:p>
        </p:txBody>
      </p:sp>
      <p:sp>
        <p:nvSpPr>
          <p:cNvPr id="3" name="Content Placeholder 2"/>
          <p:cNvSpPr>
            <a:spLocks noGrp="1"/>
          </p:cNvSpPr>
          <p:nvPr>
            <p:ph idx="1"/>
          </p:nvPr>
        </p:nvSpPr>
        <p:spPr/>
        <p:txBody>
          <a:bodyPr/>
          <a:lstStyle/>
          <a:p>
            <a:pPr lvl="0"/>
            <a:r>
              <a:rPr lang="tr-TR" dirty="0"/>
              <a:t>Click to edit Master text styles</a:t>
            </a:r>
          </a:p>
          <a:p>
            <a:pPr lvl="1"/>
            <a:r>
              <a:rPr lang="tr-TR" dirty="0"/>
              <a:t>Second level</a:t>
            </a:r>
          </a:p>
          <a:p>
            <a:pPr lvl="2"/>
            <a:r>
              <a:rPr lang="tr-TR" dirty="0"/>
              <a:t>Third level</a:t>
            </a:r>
          </a:p>
          <a:p>
            <a:pPr lvl="3"/>
            <a:r>
              <a:rPr lang="tr-TR" dirty="0"/>
              <a:t>Fourth level</a:t>
            </a:r>
          </a:p>
          <a:p>
            <a:pPr lvl="4"/>
            <a:r>
              <a:rPr lang="tr-TR" dirty="0"/>
              <a:t>Fifth level</a:t>
            </a:r>
            <a:endParaRPr lang="en-US" dirty="0"/>
          </a:p>
        </p:txBody>
      </p:sp>
      <p:sp>
        <p:nvSpPr>
          <p:cNvPr id="7"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1476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dirty="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dirty="0"/>
              <a:t>Click to edit Master text styles</a:t>
            </a:r>
          </a:p>
        </p:txBody>
      </p:sp>
      <p:sp>
        <p:nvSpPr>
          <p:cNvPr id="4" name="Date Placeholder 3"/>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213807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dirty="0"/>
              <a:t>Click to edit Master text styles</a:t>
            </a:r>
          </a:p>
          <a:p>
            <a:pPr lvl="1"/>
            <a:r>
              <a:rPr lang="tr-TR" dirty="0"/>
              <a:t>Second level</a:t>
            </a:r>
          </a:p>
          <a:p>
            <a:pPr lvl="2"/>
            <a:r>
              <a:rPr lang="tr-TR" dirty="0"/>
              <a:t>Third level</a:t>
            </a:r>
          </a:p>
          <a:p>
            <a:pPr lvl="3"/>
            <a:r>
              <a:rPr lang="tr-TR" dirty="0"/>
              <a:t>Fourth level</a:t>
            </a:r>
          </a:p>
          <a:p>
            <a:pPr lvl="4"/>
            <a:r>
              <a:rPr lang="tr-TR" dirty="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dirty="0"/>
              <a:t>Click to edit Master text styles</a:t>
            </a:r>
          </a:p>
          <a:p>
            <a:pPr lvl="1"/>
            <a:r>
              <a:rPr lang="tr-TR" dirty="0"/>
              <a:t>Second level</a:t>
            </a:r>
          </a:p>
          <a:p>
            <a:pPr lvl="2"/>
            <a:r>
              <a:rPr lang="tr-TR" dirty="0"/>
              <a:t>Third level</a:t>
            </a:r>
          </a:p>
          <a:p>
            <a:pPr lvl="3"/>
            <a:r>
              <a:rPr lang="tr-TR" dirty="0"/>
              <a:t>Fourth level</a:t>
            </a:r>
          </a:p>
          <a:p>
            <a:pPr lvl="4"/>
            <a:r>
              <a:rPr lang="tr-TR" dirty="0"/>
              <a:t>Fifth level</a:t>
            </a:r>
            <a:endParaRPr lang="en-US" dirty="0"/>
          </a:p>
        </p:txBody>
      </p:sp>
      <p:sp>
        <p:nvSpPr>
          <p:cNvPr id="5" name="Date Placeholder 4"/>
          <p:cNvSpPr>
            <a:spLocks noGrp="1"/>
          </p:cNvSpPr>
          <p:nvPr>
            <p:ph type="dt" sz="half" idx="10"/>
          </p:nvPr>
        </p:nvSpPr>
        <p:spPr/>
        <p:txBody>
          <a:bodyPr/>
          <a:lstStyle/>
          <a:p>
            <a:fld id="{E2072480-10DA-4FB4-BEAE-2A1DEA90F248}" type="datetimeFigureOut">
              <a:rPr lang="tr-TR" smtClean="0"/>
              <a:t>1.07.2019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83918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dirty="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dirty="0"/>
              <a:t>Click to edit Master text styles</a:t>
            </a:r>
          </a:p>
          <a:p>
            <a:pPr lvl="1"/>
            <a:r>
              <a:rPr lang="tr-TR" dirty="0"/>
              <a:t>Second level</a:t>
            </a:r>
          </a:p>
          <a:p>
            <a:pPr lvl="2"/>
            <a:r>
              <a:rPr lang="tr-TR" dirty="0"/>
              <a:t>Third level</a:t>
            </a:r>
          </a:p>
          <a:p>
            <a:pPr lvl="3"/>
            <a:r>
              <a:rPr lang="tr-TR" dirty="0"/>
              <a:t>Fourth level</a:t>
            </a:r>
          </a:p>
          <a:p>
            <a:pPr lvl="4"/>
            <a:r>
              <a:rPr lang="tr-TR" dirty="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dirty="0"/>
              <a:t>Click to edit Master text styles</a:t>
            </a:r>
          </a:p>
          <a:p>
            <a:pPr lvl="1"/>
            <a:r>
              <a:rPr lang="tr-TR" dirty="0"/>
              <a:t>Second level</a:t>
            </a:r>
          </a:p>
          <a:p>
            <a:pPr lvl="2"/>
            <a:r>
              <a:rPr lang="tr-TR" dirty="0"/>
              <a:t>Third level</a:t>
            </a:r>
          </a:p>
          <a:p>
            <a:pPr lvl="3"/>
            <a:r>
              <a:rPr lang="tr-TR" dirty="0"/>
              <a:t>Fourth level</a:t>
            </a:r>
          </a:p>
          <a:p>
            <a:pPr lvl="4"/>
            <a:r>
              <a:rPr lang="tr-TR" dirty="0"/>
              <a:t>Fifth level</a:t>
            </a:r>
            <a:endParaRPr lang="en-US" dirty="0"/>
          </a:p>
        </p:txBody>
      </p:sp>
      <p:sp>
        <p:nvSpPr>
          <p:cNvPr id="7" name="Date Placeholder 6"/>
          <p:cNvSpPr>
            <a:spLocks noGrp="1"/>
          </p:cNvSpPr>
          <p:nvPr>
            <p:ph type="dt" sz="half" idx="10"/>
          </p:nvPr>
        </p:nvSpPr>
        <p:spPr/>
        <p:txBody>
          <a:bodyPr/>
          <a:lstStyle/>
          <a:p>
            <a:fld id="{E2072480-10DA-4FB4-BEAE-2A1DEA90F248}" type="datetimeFigureOut">
              <a:rPr lang="tr-TR" smtClean="0"/>
              <a:t>1.07.2019</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687356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Click to edit Master title style</a:t>
            </a:r>
            <a:endParaRPr lang="en-US" dirty="0"/>
          </a:p>
        </p:txBody>
      </p:sp>
      <p:sp>
        <p:nvSpPr>
          <p:cNvPr id="7" name="Date Placeholder 2"/>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66967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521132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dirty="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dirty="0"/>
              <a:t>Click to edit Master text styles</a:t>
            </a:r>
          </a:p>
          <a:p>
            <a:pPr lvl="1"/>
            <a:r>
              <a:rPr lang="tr-TR" dirty="0"/>
              <a:t>Second level</a:t>
            </a:r>
          </a:p>
          <a:p>
            <a:pPr lvl="2"/>
            <a:r>
              <a:rPr lang="tr-TR" dirty="0"/>
              <a:t>Third level</a:t>
            </a:r>
          </a:p>
          <a:p>
            <a:pPr lvl="3"/>
            <a:r>
              <a:rPr lang="tr-TR" dirty="0"/>
              <a:t>Fourth level</a:t>
            </a:r>
          </a:p>
          <a:p>
            <a:pPr lvl="4"/>
            <a:r>
              <a:rPr lang="tr-TR" dirty="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sp>
        <p:nvSpPr>
          <p:cNvPr id="7" name="Date Placeholder 4"/>
          <p:cNvSpPr>
            <a:spLocks noGrp="1"/>
          </p:cNvSpPr>
          <p:nvPr>
            <p:ph type="dt" sz="half" idx="10"/>
          </p:nvPr>
        </p:nvSpPr>
        <p:spPr/>
        <p:txBody>
          <a:bodyPr/>
          <a:lstStyle/>
          <a:p>
            <a:fld id="{E2072480-10DA-4FB4-BEAE-2A1DEA90F248}" type="datetimeFigureOut">
              <a:rPr lang="tr-TR" smtClean="0"/>
              <a:t>1.07.2019</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305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dirty="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dirty="0"/>
              <a:t>Click to edit Master text styles</a:t>
            </a:r>
          </a:p>
        </p:txBody>
      </p:sp>
      <p:sp>
        <p:nvSpPr>
          <p:cNvPr id="5" name="Date Placeholder 4"/>
          <p:cNvSpPr>
            <a:spLocks noGrp="1"/>
          </p:cNvSpPr>
          <p:nvPr>
            <p:ph type="dt" sz="half" idx="10"/>
          </p:nvPr>
        </p:nvSpPr>
        <p:spPr/>
        <p:txBody>
          <a:bodyPr/>
          <a:lstStyle/>
          <a:p>
            <a:fld id="{E2072480-10DA-4FB4-BEAE-2A1DEA90F248}" type="datetimeFigureOut">
              <a:rPr lang="tr-TR" smtClean="0"/>
              <a:t>1.07.2019</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32908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dirty="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dirty="0"/>
              <a:t>Click to edit Master text styles</a:t>
            </a:r>
          </a:p>
          <a:p>
            <a:pPr lvl="1"/>
            <a:r>
              <a:rPr lang="tr-TR" dirty="0"/>
              <a:t>Second level</a:t>
            </a:r>
          </a:p>
          <a:p>
            <a:pPr lvl="2"/>
            <a:r>
              <a:rPr lang="tr-TR" dirty="0"/>
              <a:t>Third level</a:t>
            </a:r>
          </a:p>
          <a:p>
            <a:pPr lvl="3"/>
            <a:r>
              <a:rPr lang="tr-TR" dirty="0"/>
              <a:t>Fourth level</a:t>
            </a:r>
          </a:p>
          <a:p>
            <a:pPr lvl="4"/>
            <a:r>
              <a:rPr lang="tr-TR" dirty="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2072480-10DA-4FB4-BEAE-2A1DEA90F248}" type="datetimeFigureOut">
              <a:rPr lang="tr-TR" smtClean="0"/>
              <a:t>1.07.2019</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261913900"/>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png"/><Relationship Id="rId7"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Başlık 1"/>
          <p:cNvSpPr>
            <a:spLocks noGrp="1"/>
          </p:cNvSpPr>
          <p:nvPr>
            <p:ph type="ctrTitle"/>
          </p:nvPr>
        </p:nvSpPr>
        <p:spPr>
          <a:xfrm>
            <a:off x="4553372" y="4191337"/>
            <a:ext cx="5873862" cy="1406297"/>
          </a:xfrm>
        </p:spPr>
        <p:txBody>
          <a:bodyPr>
            <a:normAutofit/>
          </a:bodyPr>
          <a:lstStyle/>
          <a:p>
            <a:pPr algn="l"/>
            <a:r>
              <a:rPr lang="tr-TR" sz="4000" dirty="0">
                <a:effectLst>
                  <a:glow rad="38100">
                    <a:prstClr val="black">
                      <a:lumMod val="65000"/>
                      <a:lumOff val="35000"/>
                      <a:alpha val="50000"/>
                    </a:prstClr>
                  </a:glow>
                  <a:outerShdw blurRad="28575" dist="31750" dir="13200000" algn="tl" rotWithShape="0">
                    <a:srgbClr val="000000">
                      <a:alpha val="25000"/>
                    </a:srgbClr>
                  </a:outerShdw>
                </a:effectLst>
              </a:rPr>
              <a:t>RECOMMENDER SYSTEMS</a:t>
            </a:r>
            <a:endParaRPr lang="tr-TR" sz="4000" dirty="0"/>
          </a:p>
        </p:txBody>
      </p:sp>
      <p:pic>
        <p:nvPicPr>
          <p:cNvPr id="4" name="Picture 4">
            <a:extLst>
              <a:ext uri="{FF2B5EF4-FFF2-40B4-BE49-F238E27FC236}">
                <a16:creationId xmlns:a16="http://schemas.microsoft.com/office/drawing/2014/main" id="{02016DD1-69EE-4D08-8F84-02B40BC29062}"/>
              </a:ext>
            </a:extLst>
          </p:cNvPr>
          <p:cNvPicPr>
            <a:picLocks noChangeAspect="1"/>
          </p:cNvPicPr>
          <p:nvPr/>
        </p:nvPicPr>
        <p:blipFill rotWithShape="1">
          <a:blip r:embed="rId3"/>
          <a:srcRect r="9253"/>
          <a:stretch/>
        </p:blipFill>
        <p:spPr>
          <a:xfrm>
            <a:off x="1" y="805685"/>
            <a:ext cx="3894493" cy="2414016"/>
          </a:xfrm>
          <a:custGeom>
            <a:avLst/>
            <a:gdLst>
              <a:gd name="connsiteX0" fmla="*/ 0 w 3894493"/>
              <a:gd name="connsiteY0" fmla="*/ 0 h 2414016"/>
              <a:gd name="connsiteX1" fmla="*/ 3821590 w 3894493"/>
              <a:gd name="connsiteY1" fmla="*/ 0 h 2414016"/>
              <a:gd name="connsiteX2" fmla="*/ 3894493 w 3894493"/>
              <a:gd name="connsiteY2" fmla="*/ 72903 h 2414016"/>
              <a:gd name="connsiteX3" fmla="*/ 3894493 w 3894493"/>
              <a:gd name="connsiteY3" fmla="*/ 2341113 h 2414016"/>
              <a:gd name="connsiteX4" fmla="*/ 3821590 w 3894493"/>
              <a:gd name="connsiteY4" fmla="*/ 2414016 h 2414016"/>
              <a:gd name="connsiteX5" fmla="*/ 0 w 3894493"/>
              <a:gd name="connsiteY5" fmla="*/ 2414016 h 241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4493" h="2414016">
                <a:moveTo>
                  <a:pt x="0" y="0"/>
                </a:moveTo>
                <a:lnTo>
                  <a:pt x="3821590" y="0"/>
                </a:lnTo>
                <a:cubicBezTo>
                  <a:pt x="3861853" y="0"/>
                  <a:pt x="3894493" y="32640"/>
                  <a:pt x="3894493" y="72903"/>
                </a:cubicBezTo>
                <a:lnTo>
                  <a:pt x="3894493" y="2341113"/>
                </a:lnTo>
                <a:cubicBezTo>
                  <a:pt x="3894493" y="2381376"/>
                  <a:pt x="3861853" y="2414016"/>
                  <a:pt x="3821590" y="2414016"/>
                </a:cubicBezTo>
                <a:lnTo>
                  <a:pt x="0" y="2414016"/>
                </a:lnTo>
                <a:close/>
              </a:path>
            </a:pathLst>
          </a:custGeom>
        </p:spPr>
      </p:pic>
      <p:pic>
        <p:nvPicPr>
          <p:cNvPr id="10" name="Picture 10" descr="vektör grafikler içeren bir resim&#10;&#10;Yüksek güvenilirlikle oluşturulmuş açıklama">
            <a:extLst>
              <a:ext uri="{FF2B5EF4-FFF2-40B4-BE49-F238E27FC236}">
                <a16:creationId xmlns:a16="http://schemas.microsoft.com/office/drawing/2014/main" id="{6AEF7C27-8170-463D-8A72-4EFAA45D0574}"/>
              </a:ext>
            </a:extLst>
          </p:cNvPr>
          <p:cNvPicPr>
            <a:picLocks noChangeAspect="1"/>
          </p:cNvPicPr>
          <p:nvPr/>
        </p:nvPicPr>
        <p:blipFill rotWithShape="1">
          <a:blip r:embed="rId4"/>
          <a:srcRect t="6010" b="6994"/>
          <a:stretch/>
        </p:blipFill>
        <p:spPr>
          <a:xfrm>
            <a:off x="4718079" y="3"/>
            <a:ext cx="3383280" cy="2943355"/>
          </a:xfrm>
          <a:custGeom>
            <a:avLst/>
            <a:gdLst>
              <a:gd name="connsiteX0" fmla="*/ 0 w 3383280"/>
              <a:gd name="connsiteY0" fmla="*/ 0 h 2943355"/>
              <a:gd name="connsiteX1" fmla="*/ 3383280 w 3383280"/>
              <a:gd name="connsiteY1" fmla="*/ 0 h 2943355"/>
              <a:gd name="connsiteX2" fmla="*/ 3383280 w 3383280"/>
              <a:gd name="connsiteY2" fmla="*/ 2835304 h 2943355"/>
              <a:gd name="connsiteX3" fmla="*/ 3275229 w 3383280"/>
              <a:gd name="connsiteY3" fmla="*/ 2943355 h 2943355"/>
              <a:gd name="connsiteX4" fmla="*/ 108051 w 3383280"/>
              <a:gd name="connsiteY4" fmla="*/ 2943355 h 2943355"/>
              <a:gd name="connsiteX5" fmla="*/ 0 w 3383280"/>
              <a:gd name="connsiteY5" fmla="*/ 2835304 h 294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3280" h="2943355">
                <a:moveTo>
                  <a:pt x="0" y="0"/>
                </a:moveTo>
                <a:lnTo>
                  <a:pt x="3383280" y="0"/>
                </a:lnTo>
                <a:lnTo>
                  <a:pt x="3383280" y="2835304"/>
                </a:lnTo>
                <a:cubicBezTo>
                  <a:pt x="3383280" y="2894979"/>
                  <a:pt x="3334904" y="2943355"/>
                  <a:pt x="3275229" y="2943355"/>
                </a:cubicBezTo>
                <a:lnTo>
                  <a:pt x="108051" y="2943355"/>
                </a:lnTo>
                <a:cubicBezTo>
                  <a:pt x="48376" y="2943355"/>
                  <a:pt x="0" y="2894979"/>
                  <a:pt x="0" y="2835304"/>
                </a:cubicBezTo>
                <a:close/>
              </a:path>
            </a:pathLst>
          </a:custGeom>
        </p:spPr>
      </p:pic>
      <p:pic>
        <p:nvPicPr>
          <p:cNvPr id="6" name="Picture 6" descr="sepet, kap içeren bir resim&#10;&#10;Yüksek güvenilirlikle oluşturulmuş açıklama">
            <a:extLst>
              <a:ext uri="{FF2B5EF4-FFF2-40B4-BE49-F238E27FC236}">
                <a16:creationId xmlns:a16="http://schemas.microsoft.com/office/drawing/2014/main" id="{63329EE6-8619-4F09-A8E8-412DD7DD61B3}"/>
              </a:ext>
            </a:extLst>
          </p:cNvPr>
          <p:cNvPicPr>
            <a:picLocks noChangeAspect="1"/>
          </p:cNvPicPr>
          <p:nvPr/>
        </p:nvPicPr>
        <p:blipFill rotWithShape="1">
          <a:blip r:embed="rId5"/>
          <a:srcRect t="2909" r="6" b="25119"/>
          <a:stretch/>
        </p:blipFill>
        <p:spPr>
          <a:xfrm>
            <a:off x="792032" y="3970513"/>
            <a:ext cx="3105220" cy="2231136"/>
          </a:xfrm>
          <a:custGeom>
            <a:avLst/>
            <a:gdLst>
              <a:gd name="connsiteX0" fmla="*/ 90383 w 3099816"/>
              <a:gd name="connsiteY0" fmla="*/ 0 h 2231136"/>
              <a:gd name="connsiteX1" fmla="*/ 3009433 w 3099816"/>
              <a:gd name="connsiteY1" fmla="*/ 0 h 2231136"/>
              <a:gd name="connsiteX2" fmla="*/ 3099816 w 3099816"/>
              <a:gd name="connsiteY2" fmla="*/ 90383 h 2231136"/>
              <a:gd name="connsiteX3" fmla="*/ 3099816 w 3099816"/>
              <a:gd name="connsiteY3" fmla="*/ 2140753 h 2231136"/>
              <a:gd name="connsiteX4" fmla="*/ 3009433 w 3099816"/>
              <a:gd name="connsiteY4" fmla="*/ 2231136 h 2231136"/>
              <a:gd name="connsiteX5" fmla="*/ 90383 w 3099816"/>
              <a:gd name="connsiteY5" fmla="*/ 2231136 h 2231136"/>
              <a:gd name="connsiteX6" fmla="*/ 0 w 3099816"/>
              <a:gd name="connsiteY6" fmla="*/ 2140753 h 2231136"/>
              <a:gd name="connsiteX7" fmla="*/ 0 w 3099816"/>
              <a:gd name="connsiteY7" fmla="*/ 90383 h 2231136"/>
              <a:gd name="connsiteX8" fmla="*/ 90383 w 3099816"/>
              <a:gd name="connsiteY8" fmla="*/ 0 h 223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9816" h="2231136">
                <a:moveTo>
                  <a:pt x="90383" y="0"/>
                </a:moveTo>
                <a:lnTo>
                  <a:pt x="3009433" y="0"/>
                </a:lnTo>
                <a:cubicBezTo>
                  <a:pt x="3059350" y="0"/>
                  <a:pt x="3099816" y="40466"/>
                  <a:pt x="3099816" y="90383"/>
                </a:cubicBezTo>
                <a:lnTo>
                  <a:pt x="3099816" y="2140753"/>
                </a:lnTo>
                <a:cubicBezTo>
                  <a:pt x="3099816" y="2190670"/>
                  <a:pt x="3059350" y="2231136"/>
                  <a:pt x="3009433" y="2231136"/>
                </a:cubicBezTo>
                <a:lnTo>
                  <a:pt x="90383" y="2231136"/>
                </a:lnTo>
                <a:cubicBezTo>
                  <a:pt x="40466" y="2231136"/>
                  <a:pt x="0" y="2190670"/>
                  <a:pt x="0" y="2140753"/>
                </a:cubicBezTo>
                <a:lnTo>
                  <a:pt x="0" y="90383"/>
                </a:lnTo>
                <a:cubicBezTo>
                  <a:pt x="0" y="40466"/>
                  <a:pt x="40466" y="0"/>
                  <a:pt x="90383" y="0"/>
                </a:cubicBezTo>
                <a:close/>
              </a:path>
            </a:pathLst>
          </a:custGeom>
        </p:spPr>
      </p:pic>
      <p:pic>
        <p:nvPicPr>
          <p:cNvPr id="8" name="Picture 8" descr="nesne içeren bir resim&#10;&#10;Yüksek güvenilirlikle oluşturulmuş açıklama">
            <a:extLst>
              <a:ext uri="{FF2B5EF4-FFF2-40B4-BE49-F238E27FC236}">
                <a16:creationId xmlns:a16="http://schemas.microsoft.com/office/drawing/2014/main" id="{87741139-D531-488C-A907-E8ED4D0B2F03}"/>
              </a:ext>
            </a:extLst>
          </p:cNvPr>
          <p:cNvPicPr>
            <a:picLocks noChangeAspect="1"/>
          </p:cNvPicPr>
          <p:nvPr/>
        </p:nvPicPr>
        <p:blipFill rotWithShape="1">
          <a:blip r:embed="rId6"/>
          <a:srcRect l="2212" r="17346" b="-3"/>
          <a:stretch/>
        </p:blipFill>
        <p:spPr>
          <a:xfrm>
            <a:off x="8918069" y="775631"/>
            <a:ext cx="3275624" cy="3054096"/>
          </a:xfrm>
          <a:custGeom>
            <a:avLst/>
            <a:gdLst>
              <a:gd name="connsiteX0" fmla="*/ 135480 w 3275624"/>
              <a:gd name="connsiteY0" fmla="*/ 0 h 3054096"/>
              <a:gd name="connsiteX1" fmla="*/ 3275624 w 3275624"/>
              <a:gd name="connsiteY1" fmla="*/ 0 h 3054096"/>
              <a:gd name="connsiteX2" fmla="*/ 3275624 w 3275624"/>
              <a:gd name="connsiteY2" fmla="*/ 3054096 h 3054096"/>
              <a:gd name="connsiteX3" fmla="*/ 135480 w 3275624"/>
              <a:gd name="connsiteY3" fmla="*/ 3054096 h 3054096"/>
              <a:gd name="connsiteX4" fmla="*/ 0 w 3275624"/>
              <a:gd name="connsiteY4" fmla="*/ 2918616 h 3054096"/>
              <a:gd name="connsiteX5" fmla="*/ 0 w 3275624"/>
              <a:gd name="connsiteY5" fmla="*/ 135480 h 3054096"/>
              <a:gd name="connsiteX6" fmla="*/ 135480 w 3275624"/>
              <a:gd name="connsiteY6" fmla="*/ 0 h 305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5624" h="3054096">
                <a:moveTo>
                  <a:pt x="135480" y="0"/>
                </a:moveTo>
                <a:lnTo>
                  <a:pt x="3275624" y="0"/>
                </a:lnTo>
                <a:lnTo>
                  <a:pt x="3275624" y="3054096"/>
                </a:lnTo>
                <a:lnTo>
                  <a:pt x="135480" y="3054096"/>
                </a:lnTo>
                <a:cubicBezTo>
                  <a:pt x="60656" y="3054096"/>
                  <a:pt x="0" y="2993440"/>
                  <a:pt x="0" y="2918616"/>
                </a:cubicBezTo>
                <a:lnTo>
                  <a:pt x="0" y="135480"/>
                </a:lnTo>
                <a:cubicBezTo>
                  <a:pt x="0" y="60656"/>
                  <a:pt x="60656" y="0"/>
                  <a:pt x="135480" y="0"/>
                </a:cubicBezTo>
                <a:close/>
              </a:path>
            </a:pathLst>
          </a:custGeom>
        </p:spPr>
      </p:pic>
      <p:sp>
        <p:nvSpPr>
          <p:cNvPr id="11" name="TextBox 10">
            <a:extLst>
              <a:ext uri="{FF2B5EF4-FFF2-40B4-BE49-F238E27FC236}">
                <a16:creationId xmlns:a16="http://schemas.microsoft.com/office/drawing/2014/main" id="{C965813C-31AA-4949-A137-4EB6464256EF}"/>
              </a:ext>
            </a:extLst>
          </p:cNvPr>
          <p:cNvSpPr txBox="1"/>
          <p:nvPr/>
        </p:nvSpPr>
        <p:spPr>
          <a:xfrm>
            <a:off x="9397469" y="5264443"/>
            <a:ext cx="29520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dirty="0">
                <a:solidFill>
                  <a:schemeClr val="bg2">
                    <a:lumMod val="60000"/>
                    <a:lumOff val="40000"/>
                  </a:schemeClr>
                </a:solidFill>
              </a:rPr>
              <a:t>Batuhan TALŞIK</a:t>
            </a:r>
          </a:p>
          <a:p>
            <a:r>
              <a:rPr lang="tr-TR" sz="2400" dirty="0">
                <a:solidFill>
                  <a:schemeClr val="bg2">
                    <a:lumMod val="60000"/>
                    <a:lumOff val="40000"/>
                  </a:schemeClr>
                </a:solidFill>
              </a:rPr>
              <a:t>OREDATA</a:t>
            </a:r>
          </a:p>
        </p:txBody>
      </p:sp>
    </p:spTree>
    <p:extLst>
      <p:ext uri="{BB962C8B-B14F-4D97-AF65-F5344CB8AC3E}">
        <p14:creationId xmlns:p14="http://schemas.microsoft.com/office/powerpoint/2010/main" val="167442580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4A892-7B4A-420A-97AA-24C838B47F6D}"/>
              </a:ext>
            </a:extLst>
          </p:cNvPr>
          <p:cNvSpPr>
            <a:spLocks noGrp="1"/>
          </p:cNvSpPr>
          <p:nvPr>
            <p:ph type="title"/>
          </p:nvPr>
        </p:nvSpPr>
        <p:spPr>
          <a:xfrm>
            <a:off x="5411931" y="452718"/>
            <a:ext cx="4638903" cy="1400530"/>
          </a:xfrm>
        </p:spPr>
        <p:txBody>
          <a:bodyPr vert="horz" lIns="91440" tIns="45720" rIns="91440" bIns="45720" rtlCol="0" anchor="t">
            <a:normAutofit/>
          </a:bodyPr>
          <a:lstStyle/>
          <a:p>
            <a:r>
              <a:rPr lang="en-US"/>
              <a:t>Ask-to-Rate</a:t>
            </a:r>
          </a:p>
        </p:txBody>
      </p:sp>
      <p:sp>
        <p:nvSpPr>
          <p:cNvPr id="1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a:extLst>
              <a:ext uri="{FF2B5EF4-FFF2-40B4-BE49-F238E27FC236}">
                <a16:creationId xmlns:a16="http://schemas.microsoft.com/office/drawing/2014/main" id="{EEEDF421-DE53-46CF-9260-7C732E93B9A0}"/>
              </a:ext>
            </a:extLst>
          </p:cNvPr>
          <p:cNvPicPr>
            <a:picLocks noGrp="1" noChangeAspect="1"/>
          </p:cNvPicPr>
          <p:nvPr>
            <p:ph idx="1"/>
          </p:nvPr>
        </p:nvPicPr>
        <p:blipFill rotWithShape="1">
          <a:blip r:embed="rId3"/>
          <a:srcRect l="664"/>
          <a:stretch/>
        </p:blipFill>
        <p:spPr>
          <a:xfrm>
            <a:off x="3" y="10"/>
            <a:ext cx="4973099" cy="6857991"/>
          </a:xfrm>
          <a:custGeom>
            <a:avLst/>
            <a:gdLst>
              <a:gd name="connsiteX0" fmla="*/ 3628384 w 4973099"/>
              <a:gd name="connsiteY0" fmla="*/ 0 h 6858001"/>
              <a:gd name="connsiteX1" fmla="*/ 4971922 w 4973099"/>
              <a:gd name="connsiteY1" fmla="*/ 0 h 6858001"/>
              <a:gd name="connsiteX2" fmla="*/ 4946877 w 4973099"/>
              <a:gd name="connsiteY2" fmla="*/ 155677 h 6858001"/>
              <a:gd name="connsiteX3" fmla="*/ 4923008 w 4973099"/>
              <a:gd name="connsiteY3" fmla="*/ 310668 h 6858001"/>
              <a:gd name="connsiteX4" fmla="*/ 4899644 w 4973099"/>
              <a:gd name="connsiteY4" fmla="*/ 466344 h 6858001"/>
              <a:gd name="connsiteX5" fmla="*/ 4879641 w 4973099"/>
              <a:gd name="connsiteY5" fmla="*/ 622707 h 6858001"/>
              <a:gd name="connsiteX6" fmla="*/ 4859470 w 4973099"/>
              <a:gd name="connsiteY6" fmla="*/ 778383 h 6858001"/>
              <a:gd name="connsiteX7" fmla="*/ 4840644 w 4973099"/>
              <a:gd name="connsiteY7" fmla="*/ 934746 h 6858001"/>
              <a:gd name="connsiteX8" fmla="*/ 4824508 w 4973099"/>
              <a:gd name="connsiteY8" fmla="*/ 1089051 h 6858001"/>
              <a:gd name="connsiteX9" fmla="*/ 4809212 w 4973099"/>
              <a:gd name="connsiteY9" fmla="*/ 1245413 h 6858001"/>
              <a:gd name="connsiteX10" fmla="*/ 4795260 w 4973099"/>
              <a:gd name="connsiteY10" fmla="*/ 1401090 h 6858001"/>
              <a:gd name="connsiteX11" fmla="*/ 4783158 w 4973099"/>
              <a:gd name="connsiteY11" fmla="*/ 1554023 h 6858001"/>
              <a:gd name="connsiteX12" fmla="*/ 4771055 w 4973099"/>
              <a:gd name="connsiteY12" fmla="*/ 1709014 h 6858001"/>
              <a:gd name="connsiteX13" fmla="*/ 4760970 w 4973099"/>
              <a:gd name="connsiteY13" fmla="*/ 1861947 h 6858001"/>
              <a:gd name="connsiteX14" fmla="*/ 4753070 w 4973099"/>
              <a:gd name="connsiteY14" fmla="*/ 2014881 h 6858001"/>
              <a:gd name="connsiteX15" fmla="*/ 4744833 w 4973099"/>
              <a:gd name="connsiteY15" fmla="*/ 2167128 h 6858001"/>
              <a:gd name="connsiteX16" fmla="*/ 4737942 w 4973099"/>
              <a:gd name="connsiteY16" fmla="*/ 2318004 h 6858001"/>
              <a:gd name="connsiteX17" fmla="*/ 4733067 w 4973099"/>
              <a:gd name="connsiteY17" fmla="*/ 2467509 h 6858001"/>
              <a:gd name="connsiteX18" fmla="*/ 4728865 w 4973099"/>
              <a:gd name="connsiteY18" fmla="*/ 2617013 h 6858001"/>
              <a:gd name="connsiteX19" fmla="*/ 4724831 w 4973099"/>
              <a:gd name="connsiteY19" fmla="*/ 2765146 h 6858001"/>
              <a:gd name="connsiteX20" fmla="*/ 4722982 w 4973099"/>
              <a:gd name="connsiteY20" fmla="*/ 2911221 h 6858001"/>
              <a:gd name="connsiteX21" fmla="*/ 4720965 w 4973099"/>
              <a:gd name="connsiteY21" fmla="*/ 3057297 h 6858001"/>
              <a:gd name="connsiteX22" fmla="*/ 4719956 w 4973099"/>
              <a:gd name="connsiteY22" fmla="*/ 3201315 h 6858001"/>
              <a:gd name="connsiteX23" fmla="*/ 4720965 w 4973099"/>
              <a:gd name="connsiteY23" fmla="*/ 3343961 h 6858001"/>
              <a:gd name="connsiteX24" fmla="*/ 4720965 w 4973099"/>
              <a:gd name="connsiteY24" fmla="*/ 3485236 h 6858001"/>
              <a:gd name="connsiteX25" fmla="*/ 4722982 w 4973099"/>
              <a:gd name="connsiteY25" fmla="*/ 3625139 h 6858001"/>
              <a:gd name="connsiteX26" fmla="*/ 4726007 w 4973099"/>
              <a:gd name="connsiteY26" fmla="*/ 3762299 h 6858001"/>
              <a:gd name="connsiteX27" fmla="*/ 4728865 w 4973099"/>
              <a:gd name="connsiteY27" fmla="*/ 3898087 h 6858001"/>
              <a:gd name="connsiteX28" fmla="*/ 4732059 w 4973099"/>
              <a:gd name="connsiteY28" fmla="*/ 4031133 h 6858001"/>
              <a:gd name="connsiteX29" fmla="*/ 4736933 w 4973099"/>
              <a:gd name="connsiteY29" fmla="*/ 4163492 h 6858001"/>
              <a:gd name="connsiteX30" fmla="*/ 4742144 w 4973099"/>
              <a:gd name="connsiteY30" fmla="*/ 4293793 h 6858001"/>
              <a:gd name="connsiteX31" fmla="*/ 4746850 w 4973099"/>
              <a:gd name="connsiteY31" fmla="*/ 4421352 h 6858001"/>
              <a:gd name="connsiteX32" fmla="*/ 4760130 w 4973099"/>
              <a:gd name="connsiteY32" fmla="*/ 4670298 h 6858001"/>
              <a:gd name="connsiteX33" fmla="*/ 4774249 w 4973099"/>
              <a:gd name="connsiteY33" fmla="*/ 4908956 h 6858001"/>
              <a:gd name="connsiteX34" fmla="*/ 4789041 w 4973099"/>
              <a:gd name="connsiteY34" fmla="*/ 5138013 h 6858001"/>
              <a:gd name="connsiteX35" fmla="*/ 4805346 w 4973099"/>
              <a:gd name="connsiteY35" fmla="*/ 5354726 h 6858001"/>
              <a:gd name="connsiteX36" fmla="*/ 4822323 w 4973099"/>
              <a:gd name="connsiteY36" fmla="*/ 5561838 h 6858001"/>
              <a:gd name="connsiteX37" fmla="*/ 4840644 w 4973099"/>
              <a:gd name="connsiteY37" fmla="*/ 5753862 h 6858001"/>
              <a:gd name="connsiteX38" fmla="*/ 4858630 w 4973099"/>
              <a:gd name="connsiteY38" fmla="*/ 5934227 h 6858001"/>
              <a:gd name="connsiteX39" fmla="*/ 4876615 w 4973099"/>
              <a:gd name="connsiteY39" fmla="*/ 6100191 h 6858001"/>
              <a:gd name="connsiteX40" fmla="*/ 4893592 w 4973099"/>
              <a:gd name="connsiteY40" fmla="*/ 6252438 h 6858001"/>
              <a:gd name="connsiteX41" fmla="*/ 4909729 w 4973099"/>
              <a:gd name="connsiteY41" fmla="*/ 6387541 h 6858001"/>
              <a:gd name="connsiteX42" fmla="*/ 4925025 w 4973099"/>
              <a:gd name="connsiteY42" fmla="*/ 6509613 h 6858001"/>
              <a:gd name="connsiteX43" fmla="*/ 4937800 w 4973099"/>
              <a:gd name="connsiteY43" fmla="*/ 6612483 h 6858001"/>
              <a:gd name="connsiteX44" fmla="*/ 4949902 w 4973099"/>
              <a:gd name="connsiteY44" fmla="*/ 6698894 h 6858001"/>
              <a:gd name="connsiteX45" fmla="*/ 4967216 w 4973099"/>
              <a:gd name="connsiteY45" fmla="*/ 6817538 h 6858001"/>
              <a:gd name="connsiteX46" fmla="*/ 4973099 w 4973099"/>
              <a:gd name="connsiteY46" fmla="*/ 6858000 h 6858001"/>
              <a:gd name="connsiteX47" fmla="*/ 4075210 w 4973099"/>
              <a:gd name="connsiteY47" fmla="*/ 6858000 h 6858001"/>
              <a:gd name="connsiteX48" fmla="*/ 4075210 w 4973099"/>
              <a:gd name="connsiteY48" fmla="*/ 6858001 h 6858001"/>
              <a:gd name="connsiteX49" fmla="*/ 0 w 4973099"/>
              <a:gd name="connsiteY49" fmla="*/ 6858001 h 6858001"/>
              <a:gd name="connsiteX50" fmla="*/ 0 w 4973099"/>
              <a:gd name="connsiteY50" fmla="*/ 1 h 6858001"/>
              <a:gd name="connsiteX51" fmla="*/ 3628384 w 4973099"/>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5" name="Rectangle 14">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1B4BAD80-067F-4C07-A0C9-C683E8154F05}"/>
              </a:ext>
            </a:extLst>
          </p:cNvPr>
          <p:cNvSpPr txBox="1"/>
          <p:nvPr/>
        </p:nvSpPr>
        <p:spPr>
          <a:xfrm>
            <a:off x="5410950" y="2052918"/>
            <a:ext cx="4638903" cy="419548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just" defTabSz="457200">
              <a:spcBef>
                <a:spcPts val="1000"/>
              </a:spcBef>
              <a:buClr>
                <a:schemeClr val="bg2">
                  <a:lumMod val="40000"/>
                  <a:lumOff val="60000"/>
                </a:schemeClr>
              </a:buClr>
              <a:buSzPct val="80000"/>
              <a:buFont typeface="Wingdings 3" charset="2"/>
              <a:buChar char=""/>
            </a:pPr>
            <a:r>
              <a:rPr lang="en-US" dirty="0">
                <a:latin typeface="+mj-lt"/>
                <a:ea typeface="+mj-ea"/>
                <a:cs typeface="+mj-cs"/>
              </a:rPr>
              <a:t> A cold start is really hard challenge for collaborative filtering. There are efficient methods based on ask-to-rate to handle this problem such as popularity </a:t>
            </a:r>
            <a:r>
              <a:rPr lang="en-US" dirty="0" err="1">
                <a:latin typeface="+mj-lt"/>
                <a:ea typeface="+mj-ea"/>
                <a:cs typeface="+mj-cs"/>
              </a:rPr>
              <a:t>strategy,entropy</a:t>
            </a:r>
            <a:r>
              <a:rPr lang="en-US" dirty="0">
                <a:latin typeface="+mj-lt"/>
                <a:ea typeface="+mj-ea"/>
                <a:cs typeface="+mj-cs"/>
              </a:rPr>
              <a:t> or clustering.</a:t>
            </a:r>
            <a:endParaRPr lang="tr-TR" dirty="0">
              <a:ea typeface="+mj-ea"/>
              <a:cs typeface="+mj-cs"/>
            </a:endParaRPr>
          </a:p>
        </p:txBody>
      </p:sp>
    </p:spTree>
    <p:extLst>
      <p:ext uri="{BB962C8B-B14F-4D97-AF65-F5344CB8AC3E}">
        <p14:creationId xmlns:p14="http://schemas.microsoft.com/office/powerpoint/2010/main" val="293009389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ADB8294-BBF5-4EE7-8D08-DDECD12A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AA68CD-BBCC-4482-B4F9-3EBE3A75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Freeform 15">
            <a:extLst>
              <a:ext uri="{FF2B5EF4-FFF2-40B4-BE49-F238E27FC236}">
                <a16:creationId xmlns:a16="http://schemas.microsoft.com/office/drawing/2014/main" id="{B58816D9-9E81-4B2B-95D3-C398BF15E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7" name="Picture 4" descr="iç mekan, kişi, bebek içeren bir resim&#10;&#10;Çok yüksek güvenilirlikle oluşturulmuş açıklama">
            <a:extLst>
              <a:ext uri="{FF2B5EF4-FFF2-40B4-BE49-F238E27FC236}">
                <a16:creationId xmlns:a16="http://schemas.microsoft.com/office/drawing/2014/main" id="{082F43FC-F19C-4CA2-8A21-96AF4CC9A07B}"/>
              </a:ext>
            </a:extLst>
          </p:cNvPr>
          <p:cNvPicPr>
            <a:picLocks noChangeAspect="1"/>
          </p:cNvPicPr>
          <p:nvPr/>
        </p:nvPicPr>
        <p:blipFill>
          <a:blip r:embed="rId7"/>
          <a:stretch>
            <a:fillRect/>
          </a:stretch>
        </p:blipFill>
        <p:spPr>
          <a:xfrm>
            <a:off x="1159521" y="573738"/>
            <a:ext cx="3291844" cy="3291844"/>
          </a:xfrm>
          <a:prstGeom prst="rect">
            <a:avLst/>
          </a:prstGeom>
          <a:effectLst/>
        </p:spPr>
      </p:pic>
      <p:sp useBgFill="1">
        <p:nvSpPr>
          <p:cNvPr id="30" name="Freeform 5">
            <a:extLst>
              <a:ext uri="{FF2B5EF4-FFF2-40B4-BE49-F238E27FC236}">
                <a16:creationId xmlns:a16="http://schemas.microsoft.com/office/drawing/2014/main" id="{BD26E291-370D-448F-BDB9-9A5999D46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B8EE9888-15A5-4DAB-91CA-50E1958476CB}"/>
              </a:ext>
            </a:extLst>
          </p:cNvPr>
          <p:cNvSpPr>
            <a:spLocks noGrp="1"/>
          </p:cNvSpPr>
          <p:nvPr>
            <p:ph type="title"/>
          </p:nvPr>
        </p:nvSpPr>
        <p:spPr>
          <a:xfrm>
            <a:off x="635458" y="4854344"/>
            <a:ext cx="9345155" cy="861802"/>
          </a:xfrm>
        </p:spPr>
        <p:txBody>
          <a:bodyPr vert="horz" lIns="91440" tIns="45720" rIns="91440" bIns="45720" rtlCol="0" anchor="b">
            <a:normAutofit/>
          </a:bodyPr>
          <a:lstStyle/>
          <a:p>
            <a:r>
              <a:rPr lang="en-US" sz="4800"/>
              <a:t>Apriori</a:t>
            </a:r>
          </a:p>
        </p:txBody>
      </p:sp>
      <p:sp>
        <p:nvSpPr>
          <p:cNvPr id="3" name="Content Placeholder 2">
            <a:extLst>
              <a:ext uri="{FF2B5EF4-FFF2-40B4-BE49-F238E27FC236}">
                <a16:creationId xmlns:a16="http://schemas.microsoft.com/office/drawing/2014/main" id="{2D1CA65C-B5F3-487F-BBE4-591842B9D448}"/>
              </a:ext>
            </a:extLst>
          </p:cNvPr>
          <p:cNvSpPr>
            <a:spLocks noGrp="1"/>
          </p:cNvSpPr>
          <p:nvPr>
            <p:ph idx="1"/>
          </p:nvPr>
        </p:nvSpPr>
        <p:spPr>
          <a:xfrm>
            <a:off x="643855" y="5722372"/>
            <a:ext cx="9336758" cy="481701"/>
          </a:xfrm>
        </p:spPr>
        <p:txBody>
          <a:bodyPr vert="horz" lIns="91440" tIns="45720" rIns="91440" bIns="45720" rtlCol="0" anchor="t">
            <a:normAutofit/>
          </a:bodyPr>
          <a:lstStyle/>
          <a:p>
            <a:pPr marL="0" indent="0">
              <a:buNone/>
            </a:pPr>
            <a:r>
              <a:rPr lang="en-US" cap="all">
                <a:solidFill>
                  <a:schemeClr val="bg2">
                    <a:lumMod val="40000"/>
                    <a:lumOff val="60000"/>
                  </a:schemeClr>
                </a:solidFill>
              </a:rPr>
              <a:t>People who bought also bought..</a:t>
            </a:r>
          </a:p>
        </p:txBody>
      </p:sp>
      <p:pic>
        <p:nvPicPr>
          <p:cNvPr id="4" name="Picture 4" descr="içecek, yiyecek içeren bir resim&#10;&#10;Çok yüksek güvenilirlikle oluşturulmuş açıklama">
            <a:extLst>
              <a:ext uri="{FF2B5EF4-FFF2-40B4-BE49-F238E27FC236}">
                <a16:creationId xmlns:a16="http://schemas.microsoft.com/office/drawing/2014/main" id="{0D805C66-4ACA-4E98-B0D0-E5D119C6EEBF}"/>
              </a:ext>
            </a:extLst>
          </p:cNvPr>
          <p:cNvPicPr>
            <a:picLocks noChangeAspect="1"/>
          </p:cNvPicPr>
          <p:nvPr/>
        </p:nvPicPr>
        <p:blipFill>
          <a:blip r:embed="rId8"/>
          <a:stretch>
            <a:fillRect/>
          </a:stretch>
        </p:blipFill>
        <p:spPr>
          <a:xfrm>
            <a:off x="7127782" y="532174"/>
            <a:ext cx="3313013" cy="3291844"/>
          </a:xfrm>
          <a:prstGeom prst="rect">
            <a:avLst/>
          </a:prstGeom>
          <a:effectLst/>
        </p:spPr>
      </p:pic>
    </p:spTree>
    <p:extLst>
      <p:ext uri="{BB962C8B-B14F-4D97-AF65-F5344CB8AC3E}">
        <p14:creationId xmlns:p14="http://schemas.microsoft.com/office/powerpoint/2010/main" val="85246957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E54DADB4-A047-45E1-AB3D-EFF3398B1D67}"/>
              </a:ext>
            </a:extLst>
          </p:cNvPr>
          <p:cNvSpPr/>
          <p:nvPr/>
        </p:nvSpPr>
        <p:spPr>
          <a:xfrm>
            <a:off x="5033982" y="5204669"/>
            <a:ext cx="977462" cy="483475"/>
          </a:xfrm>
          <a:prstGeom prst="rightArrow">
            <a:avLst/>
          </a:prstGeom>
          <a:solidFill>
            <a:srgbClr val="ED7D31"/>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sp>
        <p:nvSpPr>
          <p:cNvPr id="6" name="Arrow: Right 5">
            <a:extLst>
              <a:ext uri="{FF2B5EF4-FFF2-40B4-BE49-F238E27FC236}">
                <a16:creationId xmlns:a16="http://schemas.microsoft.com/office/drawing/2014/main" id="{418E9523-150B-4970-BB60-692F38B4E0A2}"/>
              </a:ext>
            </a:extLst>
          </p:cNvPr>
          <p:cNvSpPr/>
          <p:nvPr/>
        </p:nvSpPr>
        <p:spPr>
          <a:xfrm>
            <a:off x="5033981" y="5924627"/>
            <a:ext cx="977462" cy="483475"/>
          </a:xfrm>
          <a:prstGeom prst="rightArrow">
            <a:avLst/>
          </a:prstGeom>
          <a:solidFill>
            <a:srgbClr val="ED7D31"/>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sp>
        <p:nvSpPr>
          <p:cNvPr id="7" name="Arrow: Right 6">
            <a:extLst>
              <a:ext uri="{FF2B5EF4-FFF2-40B4-BE49-F238E27FC236}">
                <a16:creationId xmlns:a16="http://schemas.microsoft.com/office/drawing/2014/main" id="{6AF290CC-1FA6-45B1-AECF-E401A67960AD}"/>
              </a:ext>
            </a:extLst>
          </p:cNvPr>
          <p:cNvSpPr/>
          <p:nvPr/>
        </p:nvSpPr>
        <p:spPr>
          <a:xfrm>
            <a:off x="5065513" y="4468945"/>
            <a:ext cx="977462" cy="483475"/>
          </a:xfrm>
          <a:prstGeom prst="rightArrow">
            <a:avLst/>
          </a:prstGeom>
          <a:solidFill>
            <a:srgbClr val="ED7D31"/>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sp>
        <p:nvSpPr>
          <p:cNvPr id="3" name="TextBox 2">
            <a:extLst>
              <a:ext uri="{FF2B5EF4-FFF2-40B4-BE49-F238E27FC236}">
                <a16:creationId xmlns:a16="http://schemas.microsoft.com/office/drawing/2014/main" id="{2C874CA7-DF93-4C26-9C88-4F171D759F06}"/>
              </a:ext>
            </a:extLst>
          </p:cNvPr>
          <p:cNvSpPr txBox="1"/>
          <p:nvPr/>
        </p:nvSpPr>
        <p:spPr>
          <a:xfrm>
            <a:off x="3889812" y="4525689"/>
            <a:ext cx="1072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a:t>Burgers</a:t>
            </a:r>
          </a:p>
        </p:txBody>
      </p:sp>
      <p:sp>
        <p:nvSpPr>
          <p:cNvPr id="9" name="TextBox 8">
            <a:extLst>
              <a:ext uri="{FF2B5EF4-FFF2-40B4-BE49-F238E27FC236}">
                <a16:creationId xmlns:a16="http://schemas.microsoft.com/office/drawing/2014/main" id="{0EF0F3A3-28B0-4B7B-8C46-FD26508D946C}"/>
              </a:ext>
            </a:extLst>
          </p:cNvPr>
          <p:cNvSpPr txBox="1"/>
          <p:nvPr/>
        </p:nvSpPr>
        <p:spPr>
          <a:xfrm>
            <a:off x="6286171" y="5981370"/>
            <a:ext cx="1629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Ketchup</a:t>
            </a:r>
          </a:p>
        </p:txBody>
      </p:sp>
      <p:sp>
        <p:nvSpPr>
          <p:cNvPr id="11" name="TextBox 10">
            <a:extLst>
              <a:ext uri="{FF2B5EF4-FFF2-40B4-BE49-F238E27FC236}">
                <a16:creationId xmlns:a16="http://schemas.microsoft.com/office/drawing/2014/main" id="{B11EE664-CECF-4D4B-8E11-374FEA1D6B4B}"/>
              </a:ext>
            </a:extLst>
          </p:cNvPr>
          <p:cNvSpPr txBox="1"/>
          <p:nvPr/>
        </p:nvSpPr>
        <p:spPr>
          <a:xfrm>
            <a:off x="6286171" y="5261413"/>
            <a:ext cx="16185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a:t>Vegetables</a:t>
            </a:r>
          </a:p>
        </p:txBody>
      </p:sp>
      <p:sp>
        <p:nvSpPr>
          <p:cNvPr id="12" name="TextBox 11">
            <a:extLst>
              <a:ext uri="{FF2B5EF4-FFF2-40B4-BE49-F238E27FC236}">
                <a16:creationId xmlns:a16="http://schemas.microsoft.com/office/drawing/2014/main" id="{B16F2A98-6587-4E80-A5BE-04B2EDC12724}"/>
              </a:ext>
            </a:extLst>
          </p:cNvPr>
          <p:cNvSpPr txBox="1"/>
          <p:nvPr/>
        </p:nvSpPr>
        <p:spPr>
          <a:xfrm>
            <a:off x="4026446" y="5261412"/>
            <a:ext cx="7462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a:t>Fruits</a:t>
            </a:r>
            <a:endParaRPr lang="tr-TR" dirty="0"/>
          </a:p>
        </p:txBody>
      </p:sp>
      <p:sp>
        <p:nvSpPr>
          <p:cNvPr id="13" name="TextBox 12">
            <a:extLst>
              <a:ext uri="{FF2B5EF4-FFF2-40B4-BE49-F238E27FC236}">
                <a16:creationId xmlns:a16="http://schemas.microsoft.com/office/drawing/2014/main" id="{5B6DE3AA-AC36-4EE7-8728-AA8114B5B621}"/>
              </a:ext>
            </a:extLst>
          </p:cNvPr>
          <p:cNvSpPr txBox="1"/>
          <p:nvPr/>
        </p:nvSpPr>
        <p:spPr>
          <a:xfrm>
            <a:off x="2518213" y="59813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Burgers, French Fries</a:t>
            </a:r>
          </a:p>
        </p:txBody>
      </p:sp>
      <p:sp>
        <p:nvSpPr>
          <p:cNvPr id="14" name="TextBox 13">
            <a:extLst>
              <a:ext uri="{FF2B5EF4-FFF2-40B4-BE49-F238E27FC236}">
                <a16:creationId xmlns:a16="http://schemas.microsoft.com/office/drawing/2014/main" id="{FF249F7A-43B7-407C-9847-4E6BBBCF4C0C}"/>
              </a:ext>
            </a:extLst>
          </p:cNvPr>
          <p:cNvSpPr txBox="1"/>
          <p:nvPr/>
        </p:nvSpPr>
        <p:spPr>
          <a:xfrm>
            <a:off x="6286170" y="4525687"/>
            <a:ext cx="1629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French Fries</a:t>
            </a:r>
          </a:p>
        </p:txBody>
      </p:sp>
      <p:sp>
        <p:nvSpPr>
          <p:cNvPr id="15" name="TextBox 14">
            <a:extLst>
              <a:ext uri="{FF2B5EF4-FFF2-40B4-BE49-F238E27FC236}">
                <a16:creationId xmlns:a16="http://schemas.microsoft.com/office/drawing/2014/main" id="{DF2B3467-68EE-4A48-93DF-86C7124C9772}"/>
              </a:ext>
            </a:extLst>
          </p:cNvPr>
          <p:cNvSpPr txBox="1"/>
          <p:nvPr/>
        </p:nvSpPr>
        <p:spPr>
          <a:xfrm>
            <a:off x="1609068" y="5019673"/>
            <a:ext cx="1629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RULES</a:t>
            </a:r>
          </a:p>
        </p:txBody>
      </p:sp>
      <p:sp>
        <p:nvSpPr>
          <p:cNvPr id="8" name="TextBox 7">
            <a:extLst>
              <a:ext uri="{FF2B5EF4-FFF2-40B4-BE49-F238E27FC236}">
                <a16:creationId xmlns:a16="http://schemas.microsoft.com/office/drawing/2014/main" id="{2D0DB55D-125E-411E-AB2A-234022375A00}"/>
              </a:ext>
            </a:extLst>
          </p:cNvPr>
          <p:cNvSpPr txBox="1"/>
          <p:nvPr/>
        </p:nvSpPr>
        <p:spPr>
          <a:xfrm>
            <a:off x="963668" y="343557"/>
            <a:ext cx="16501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sz="2400"/>
              <a:t>EXAMPLE</a:t>
            </a:r>
          </a:p>
        </p:txBody>
      </p:sp>
      <p:graphicFrame>
        <p:nvGraphicFramePr>
          <p:cNvPr id="4" name="Table 10">
            <a:extLst>
              <a:ext uri="{FF2B5EF4-FFF2-40B4-BE49-F238E27FC236}">
                <a16:creationId xmlns:a16="http://schemas.microsoft.com/office/drawing/2014/main" id="{607F93FF-3BEB-41B6-A7D2-C9212EBAE1AE}"/>
              </a:ext>
            </a:extLst>
          </p:cNvPr>
          <p:cNvGraphicFramePr>
            <a:graphicFrameLocks noGrp="1"/>
          </p:cNvGraphicFramePr>
          <p:nvPr>
            <p:extLst>
              <p:ext uri="{D42A27DB-BD31-4B8C-83A1-F6EECF244321}">
                <p14:modId xmlns:p14="http://schemas.microsoft.com/office/powerpoint/2010/main" val="2069532979"/>
              </p:ext>
            </p:extLst>
          </p:nvPr>
        </p:nvGraphicFramePr>
        <p:xfrm>
          <a:off x="1865586" y="872357"/>
          <a:ext cx="7525507" cy="3064816"/>
        </p:xfrm>
        <a:graphic>
          <a:graphicData uri="http://schemas.openxmlformats.org/drawingml/2006/table">
            <a:tbl>
              <a:tblPr firstRow="1" bandRow="1">
                <a:tableStyleId>{21E4AEA4-8DFA-4A89-87EB-49C32662AFE0}</a:tableStyleId>
              </a:tblPr>
              <a:tblGrid>
                <a:gridCol w="7525507">
                  <a:extLst>
                    <a:ext uri="{9D8B030D-6E8A-4147-A177-3AD203B41FA5}">
                      <a16:colId xmlns:a16="http://schemas.microsoft.com/office/drawing/2014/main" val="831307321"/>
                    </a:ext>
                  </a:extLst>
                </a:gridCol>
              </a:tblGrid>
              <a:tr h="337504">
                <a:tc>
                  <a:txBody>
                    <a:bodyPr/>
                    <a:lstStyle/>
                    <a:p>
                      <a:pPr algn="ctr"/>
                      <a:r>
                        <a:rPr lang="tr-TR" dirty="0"/>
                        <a:t>PRODUCTS</a:t>
                      </a:r>
                    </a:p>
                  </a:txBody>
                  <a:tcPr/>
                </a:tc>
                <a:extLst>
                  <a:ext uri="{0D108BD9-81ED-4DB2-BD59-A6C34878D82A}">
                    <a16:rowId xmlns:a16="http://schemas.microsoft.com/office/drawing/2014/main" val="485275920"/>
                  </a:ext>
                </a:extLst>
              </a:tr>
              <a:tr h="337504">
                <a:tc>
                  <a:txBody>
                    <a:bodyPr/>
                    <a:lstStyle/>
                    <a:p>
                      <a:r>
                        <a:rPr lang="tr-TR" err="1"/>
                        <a:t>Burgers</a:t>
                      </a:r>
                      <a:r>
                        <a:rPr lang="tr-TR" dirty="0"/>
                        <a:t>, French </a:t>
                      </a:r>
                      <a:r>
                        <a:rPr lang="tr-TR" err="1"/>
                        <a:t>Fries</a:t>
                      </a:r>
                      <a:r>
                        <a:rPr lang="tr-TR" dirty="0"/>
                        <a:t>, Cola</a:t>
                      </a:r>
                    </a:p>
                  </a:txBody>
                  <a:tcPr/>
                </a:tc>
                <a:extLst>
                  <a:ext uri="{0D108BD9-81ED-4DB2-BD59-A6C34878D82A}">
                    <a16:rowId xmlns:a16="http://schemas.microsoft.com/office/drawing/2014/main" val="2008772830"/>
                  </a:ext>
                </a:extLst>
              </a:tr>
              <a:tr h="337504">
                <a:tc>
                  <a:txBody>
                    <a:bodyPr/>
                    <a:lstStyle/>
                    <a:p>
                      <a:r>
                        <a:rPr lang="tr-TR" err="1"/>
                        <a:t>Burgers</a:t>
                      </a:r>
                      <a:r>
                        <a:rPr lang="tr-TR" dirty="0"/>
                        <a:t>, French </a:t>
                      </a:r>
                      <a:r>
                        <a:rPr lang="tr-TR" err="1"/>
                        <a:t>Fries</a:t>
                      </a:r>
                      <a:r>
                        <a:rPr lang="tr-TR" dirty="0"/>
                        <a:t>, </a:t>
                      </a:r>
                      <a:r>
                        <a:rPr lang="tr-TR" err="1"/>
                        <a:t>Mayonnaise</a:t>
                      </a:r>
                    </a:p>
                  </a:txBody>
                  <a:tcPr/>
                </a:tc>
                <a:extLst>
                  <a:ext uri="{0D108BD9-81ED-4DB2-BD59-A6C34878D82A}">
                    <a16:rowId xmlns:a16="http://schemas.microsoft.com/office/drawing/2014/main" val="2072900856"/>
                  </a:ext>
                </a:extLst>
              </a:tr>
              <a:tr h="337504">
                <a:tc>
                  <a:txBody>
                    <a:bodyPr/>
                    <a:lstStyle/>
                    <a:p>
                      <a:r>
                        <a:rPr lang="tr-TR" err="1"/>
                        <a:t>Vegetables</a:t>
                      </a:r>
                      <a:r>
                        <a:rPr lang="tr-TR" dirty="0"/>
                        <a:t>, </a:t>
                      </a:r>
                      <a:r>
                        <a:rPr lang="tr-TR"/>
                        <a:t>Fruits, Mayonnaise</a:t>
                      </a:r>
                      <a:endParaRPr lang="tr-TR" dirty="0" err="1"/>
                    </a:p>
                  </a:txBody>
                  <a:tcPr/>
                </a:tc>
                <a:extLst>
                  <a:ext uri="{0D108BD9-81ED-4DB2-BD59-A6C34878D82A}">
                    <a16:rowId xmlns:a16="http://schemas.microsoft.com/office/drawing/2014/main" val="1463822416"/>
                  </a:ext>
                </a:extLst>
              </a:tr>
              <a:tr h="337504">
                <a:tc>
                  <a:txBody>
                    <a:bodyPr/>
                    <a:lstStyle/>
                    <a:p>
                      <a:r>
                        <a:rPr lang="tr-TR" dirty="0"/>
                        <a:t>Pasta, </a:t>
                      </a:r>
                      <a:r>
                        <a:rPr lang="tr-TR" err="1"/>
                        <a:t>Fruits</a:t>
                      </a:r>
                      <a:r>
                        <a:rPr lang="tr-TR" dirty="0"/>
                        <a:t>, </a:t>
                      </a:r>
                      <a:r>
                        <a:rPr lang="tr-TR" err="1"/>
                        <a:t>Butter</a:t>
                      </a:r>
                      <a:r>
                        <a:rPr lang="tr-TR" dirty="0"/>
                        <a:t>, Vegetables, </a:t>
                      </a:r>
                      <a:r>
                        <a:rPr lang="tr-TR"/>
                        <a:t>Ketchup,Mayonnaise</a:t>
                      </a:r>
                      <a:endParaRPr lang="tr-TR" dirty="0" err="1"/>
                    </a:p>
                  </a:txBody>
                  <a:tcPr/>
                </a:tc>
                <a:extLst>
                  <a:ext uri="{0D108BD9-81ED-4DB2-BD59-A6C34878D82A}">
                    <a16:rowId xmlns:a16="http://schemas.microsoft.com/office/drawing/2014/main" val="2718456492"/>
                  </a:ext>
                </a:extLst>
              </a:tr>
              <a:tr h="337504">
                <a:tc>
                  <a:txBody>
                    <a:bodyPr/>
                    <a:lstStyle/>
                    <a:p>
                      <a:r>
                        <a:rPr lang="tr-TR"/>
                        <a:t>Burgers, Ketchup, French Fries</a:t>
                      </a:r>
                      <a:endParaRPr lang="tr-TR" dirty="0"/>
                    </a:p>
                  </a:txBody>
                  <a:tcPr/>
                </a:tc>
                <a:extLst>
                  <a:ext uri="{0D108BD9-81ED-4DB2-BD59-A6C34878D82A}">
                    <a16:rowId xmlns:a16="http://schemas.microsoft.com/office/drawing/2014/main" val="3329028347"/>
                  </a:ext>
                </a:extLst>
              </a:tr>
              <a:tr h="337504">
                <a:tc>
                  <a:txBody>
                    <a:bodyPr/>
                    <a:lstStyle/>
                    <a:p>
                      <a:r>
                        <a:rPr lang="tr-TR" err="1"/>
                        <a:t>Fruits</a:t>
                      </a:r>
                      <a:r>
                        <a:rPr lang="tr-TR" dirty="0"/>
                        <a:t>, </a:t>
                      </a:r>
                      <a:r>
                        <a:rPr lang="tr-TR" err="1"/>
                        <a:t>Orange</a:t>
                      </a:r>
                      <a:r>
                        <a:rPr lang="tr-TR" dirty="0"/>
                        <a:t> </a:t>
                      </a:r>
                      <a:r>
                        <a:rPr lang="tr-TR" err="1"/>
                        <a:t>Juice</a:t>
                      </a:r>
                      <a:r>
                        <a:rPr lang="tr-TR" dirty="0"/>
                        <a:t>, </a:t>
                      </a:r>
                      <a:r>
                        <a:rPr lang="tr-TR" err="1"/>
                        <a:t>Vegetables</a:t>
                      </a:r>
                    </a:p>
                  </a:txBody>
                  <a:tcPr/>
                </a:tc>
                <a:extLst>
                  <a:ext uri="{0D108BD9-81ED-4DB2-BD59-A6C34878D82A}">
                    <a16:rowId xmlns:a16="http://schemas.microsoft.com/office/drawing/2014/main" val="2892860961"/>
                  </a:ext>
                </a:extLst>
              </a:tr>
              <a:tr h="504496">
                <a:tc>
                  <a:txBody>
                    <a:bodyPr/>
                    <a:lstStyle/>
                    <a:p>
                      <a:r>
                        <a:rPr lang="tr-TR" err="1"/>
                        <a:t>Burgers</a:t>
                      </a:r>
                      <a:r>
                        <a:rPr lang="tr-TR" dirty="0"/>
                        <a:t>, French </a:t>
                      </a:r>
                      <a:r>
                        <a:rPr lang="tr-TR" err="1"/>
                        <a:t>Fries</a:t>
                      </a:r>
                      <a:r>
                        <a:rPr lang="tr-TR" dirty="0"/>
                        <a:t>, </a:t>
                      </a:r>
                      <a:r>
                        <a:rPr lang="tr-TR" err="1"/>
                        <a:t>Ketchup</a:t>
                      </a:r>
                      <a:r>
                        <a:rPr lang="tr-TR" dirty="0"/>
                        <a:t>, </a:t>
                      </a:r>
                      <a:r>
                        <a:rPr lang="tr-TR" err="1"/>
                        <a:t>Mayonnaise</a:t>
                      </a:r>
                    </a:p>
                  </a:txBody>
                  <a:tcPr/>
                </a:tc>
                <a:extLst>
                  <a:ext uri="{0D108BD9-81ED-4DB2-BD59-A6C34878D82A}">
                    <a16:rowId xmlns:a16="http://schemas.microsoft.com/office/drawing/2014/main" val="2682626550"/>
                  </a:ext>
                </a:extLst>
              </a:tr>
            </a:tbl>
          </a:graphicData>
        </a:graphic>
      </p:graphicFrame>
    </p:spTree>
    <p:extLst>
      <p:ext uri="{BB962C8B-B14F-4D97-AF65-F5344CB8AC3E}">
        <p14:creationId xmlns:p14="http://schemas.microsoft.com/office/powerpoint/2010/main" val="75316084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EA43-0794-4ED1-A201-F6DDA842DA36}"/>
              </a:ext>
            </a:extLst>
          </p:cNvPr>
          <p:cNvSpPr>
            <a:spLocks noGrp="1"/>
          </p:cNvSpPr>
          <p:nvPr>
            <p:ph type="title"/>
          </p:nvPr>
        </p:nvSpPr>
        <p:spPr>
          <a:xfrm>
            <a:off x="593559" y="158428"/>
            <a:ext cx="4643538" cy="780420"/>
          </a:xfrm>
        </p:spPr>
        <p:txBody>
          <a:bodyPr/>
          <a:lstStyle/>
          <a:p>
            <a:r>
              <a:rPr lang="tr-TR" sz="4000"/>
              <a:t>Apriori - Support</a:t>
            </a:r>
          </a:p>
        </p:txBody>
      </p:sp>
      <p:graphicFrame>
        <p:nvGraphicFramePr>
          <p:cNvPr id="5" name="Table 10">
            <a:extLst>
              <a:ext uri="{FF2B5EF4-FFF2-40B4-BE49-F238E27FC236}">
                <a16:creationId xmlns:a16="http://schemas.microsoft.com/office/drawing/2014/main" id="{352FA3A7-2919-4822-A942-AE95CDCC8161}"/>
              </a:ext>
            </a:extLst>
          </p:cNvPr>
          <p:cNvGraphicFramePr>
            <a:graphicFrameLocks noGrp="1"/>
          </p:cNvGraphicFramePr>
          <p:nvPr>
            <p:extLst>
              <p:ext uri="{D42A27DB-BD31-4B8C-83A1-F6EECF244321}">
                <p14:modId xmlns:p14="http://schemas.microsoft.com/office/powerpoint/2010/main" val="65438230"/>
              </p:ext>
            </p:extLst>
          </p:nvPr>
        </p:nvGraphicFramePr>
        <p:xfrm>
          <a:off x="278524" y="2522482"/>
          <a:ext cx="4635061" cy="3529503"/>
        </p:xfrm>
        <a:graphic>
          <a:graphicData uri="http://schemas.openxmlformats.org/drawingml/2006/table">
            <a:tbl>
              <a:tblPr firstRow="1" bandRow="1">
                <a:tableStyleId>{21E4AEA4-8DFA-4A89-87EB-49C32662AFE0}</a:tableStyleId>
              </a:tblPr>
              <a:tblGrid>
                <a:gridCol w="4635061">
                  <a:extLst>
                    <a:ext uri="{9D8B030D-6E8A-4147-A177-3AD203B41FA5}">
                      <a16:colId xmlns:a16="http://schemas.microsoft.com/office/drawing/2014/main" val="831307321"/>
                    </a:ext>
                  </a:extLst>
                </a:gridCol>
              </a:tblGrid>
              <a:tr h="337504">
                <a:tc>
                  <a:txBody>
                    <a:bodyPr/>
                    <a:lstStyle/>
                    <a:p>
                      <a:pPr algn="ctr"/>
                      <a:r>
                        <a:rPr lang="tr-TR" dirty="0"/>
                        <a:t>PRODUCTS</a:t>
                      </a:r>
                    </a:p>
                  </a:txBody>
                  <a:tcPr/>
                </a:tc>
                <a:extLst>
                  <a:ext uri="{0D108BD9-81ED-4DB2-BD59-A6C34878D82A}">
                    <a16:rowId xmlns:a16="http://schemas.microsoft.com/office/drawing/2014/main" val="485275920"/>
                  </a:ext>
                </a:extLst>
              </a:tr>
              <a:tr h="337504">
                <a:tc>
                  <a:txBody>
                    <a:bodyPr/>
                    <a:lstStyle/>
                    <a:p>
                      <a:r>
                        <a:rPr lang="tr-TR" dirty="0" err="1"/>
                        <a:t>Burgers</a:t>
                      </a:r>
                      <a:r>
                        <a:rPr lang="tr-TR" dirty="0"/>
                        <a:t>, French </a:t>
                      </a:r>
                      <a:r>
                        <a:rPr lang="tr-TR" dirty="0" err="1"/>
                        <a:t>Fries</a:t>
                      </a:r>
                      <a:r>
                        <a:rPr lang="tr-TR" dirty="0"/>
                        <a:t>, Cola</a:t>
                      </a:r>
                    </a:p>
                  </a:txBody>
                  <a:tcPr/>
                </a:tc>
                <a:extLst>
                  <a:ext uri="{0D108BD9-81ED-4DB2-BD59-A6C34878D82A}">
                    <a16:rowId xmlns:a16="http://schemas.microsoft.com/office/drawing/2014/main" val="2008772830"/>
                  </a:ext>
                </a:extLst>
              </a:tr>
              <a:tr h="337504">
                <a:tc>
                  <a:txBody>
                    <a:bodyPr/>
                    <a:lstStyle/>
                    <a:p>
                      <a:r>
                        <a:rPr lang="tr-TR" dirty="0" err="1"/>
                        <a:t>Burgers</a:t>
                      </a:r>
                      <a:r>
                        <a:rPr lang="tr-TR" dirty="0"/>
                        <a:t>, French </a:t>
                      </a:r>
                      <a:r>
                        <a:rPr lang="tr-TR" dirty="0" err="1"/>
                        <a:t>Fries</a:t>
                      </a:r>
                      <a:r>
                        <a:rPr lang="tr-TR" dirty="0"/>
                        <a:t>, </a:t>
                      </a:r>
                      <a:r>
                        <a:rPr lang="tr-TR" dirty="0" err="1"/>
                        <a:t>Mayonnaise</a:t>
                      </a:r>
                      <a:endParaRPr lang="tr-TR" dirty="0"/>
                    </a:p>
                  </a:txBody>
                  <a:tcPr/>
                </a:tc>
                <a:extLst>
                  <a:ext uri="{0D108BD9-81ED-4DB2-BD59-A6C34878D82A}">
                    <a16:rowId xmlns:a16="http://schemas.microsoft.com/office/drawing/2014/main" val="2072900856"/>
                  </a:ext>
                </a:extLst>
              </a:tr>
              <a:tr h="337504">
                <a:tc>
                  <a:txBody>
                    <a:bodyPr/>
                    <a:lstStyle/>
                    <a:p>
                      <a:r>
                        <a:rPr lang="tr-TR" dirty="0" err="1"/>
                        <a:t>Vegetables</a:t>
                      </a:r>
                      <a:r>
                        <a:rPr lang="tr-TR" dirty="0"/>
                        <a:t>, </a:t>
                      </a:r>
                      <a:r>
                        <a:rPr lang="tr-TR" dirty="0" err="1"/>
                        <a:t>Fruits</a:t>
                      </a:r>
                      <a:r>
                        <a:rPr lang="tr-TR" dirty="0"/>
                        <a:t>, </a:t>
                      </a:r>
                      <a:r>
                        <a:rPr lang="tr-TR" dirty="0" err="1"/>
                        <a:t>Mayonnaise</a:t>
                      </a:r>
                      <a:endParaRPr lang="tr-TR" dirty="0"/>
                    </a:p>
                  </a:txBody>
                  <a:tcPr/>
                </a:tc>
                <a:extLst>
                  <a:ext uri="{0D108BD9-81ED-4DB2-BD59-A6C34878D82A}">
                    <a16:rowId xmlns:a16="http://schemas.microsoft.com/office/drawing/2014/main" val="1463822416"/>
                  </a:ext>
                </a:extLst>
              </a:tr>
              <a:tr h="337504">
                <a:tc>
                  <a:txBody>
                    <a:bodyPr/>
                    <a:lstStyle/>
                    <a:p>
                      <a:r>
                        <a:rPr lang="tr-TR" dirty="0"/>
                        <a:t>Pasta, </a:t>
                      </a:r>
                      <a:r>
                        <a:rPr lang="tr-TR" dirty="0" err="1"/>
                        <a:t>Fruits</a:t>
                      </a:r>
                      <a:r>
                        <a:rPr lang="tr-TR" dirty="0"/>
                        <a:t>, </a:t>
                      </a:r>
                      <a:r>
                        <a:rPr lang="tr-TR" dirty="0" err="1"/>
                        <a:t>Butter</a:t>
                      </a:r>
                      <a:r>
                        <a:rPr lang="tr-TR" dirty="0"/>
                        <a:t>, Vegetables, </a:t>
                      </a:r>
                      <a:r>
                        <a:rPr lang="tr-TR" dirty="0" err="1"/>
                        <a:t>Ketchup,Mayonnaise</a:t>
                      </a:r>
                      <a:endParaRPr lang="tr-TR" dirty="0"/>
                    </a:p>
                  </a:txBody>
                  <a:tcPr/>
                </a:tc>
                <a:extLst>
                  <a:ext uri="{0D108BD9-81ED-4DB2-BD59-A6C34878D82A}">
                    <a16:rowId xmlns:a16="http://schemas.microsoft.com/office/drawing/2014/main" val="2718456492"/>
                  </a:ext>
                </a:extLst>
              </a:tr>
              <a:tr h="337504">
                <a:tc>
                  <a:txBody>
                    <a:bodyPr/>
                    <a:lstStyle/>
                    <a:p>
                      <a:r>
                        <a:rPr lang="tr-TR" dirty="0" err="1"/>
                        <a:t>Burgers</a:t>
                      </a:r>
                      <a:r>
                        <a:rPr lang="tr-TR" dirty="0"/>
                        <a:t>, </a:t>
                      </a:r>
                      <a:r>
                        <a:rPr lang="tr-TR" dirty="0" err="1"/>
                        <a:t>Ketchup</a:t>
                      </a:r>
                      <a:r>
                        <a:rPr lang="tr-TR" dirty="0"/>
                        <a:t>, French </a:t>
                      </a:r>
                      <a:r>
                        <a:rPr lang="tr-TR" dirty="0" err="1"/>
                        <a:t>Fries</a:t>
                      </a:r>
                      <a:endParaRPr lang="tr-TR" dirty="0"/>
                    </a:p>
                  </a:txBody>
                  <a:tcPr/>
                </a:tc>
                <a:extLst>
                  <a:ext uri="{0D108BD9-81ED-4DB2-BD59-A6C34878D82A}">
                    <a16:rowId xmlns:a16="http://schemas.microsoft.com/office/drawing/2014/main" val="3329028347"/>
                  </a:ext>
                </a:extLst>
              </a:tr>
              <a:tr h="337504">
                <a:tc>
                  <a:txBody>
                    <a:bodyPr/>
                    <a:lstStyle/>
                    <a:p>
                      <a:r>
                        <a:rPr lang="tr-TR" dirty="0" err="1"/>
                        <a:t>Fruits</a:t>
                      </a:r>
                      <a:r>
                        <a:rPr lang="tr-TR" dirty="0"/>
                        <a:t>, </a:t>
                      </a:r>
                      <a:r>
                        <a:rPr lang="tr-TR" dirty="0" err="1"/>
                        <a:t>Orange</a:t>
                      </a:r>
                      <a:r>
                        <a:rPr lang="tr-TR" dirty="0"/>
                        <a:t> </a:t>
                      </a:r>
                      <a:r>
                        <a:rPr lang="tr-TR" dirty="0" err="1"/>
                        <a:t>Juice</a:t>
                      </a:r>
                      <a:r>
                        <a:rPr lang="tr-TR" dirty="0"/>
                        <a:t>, </a:t>
                      </a:r>
                      <a:r>
                        <a:rPr lang="tr-TR" dirty="0" err="1"/>
                        <a:t>Vegetables</a:t>
                      </a:r>
                      <a:endParaRPr lang="tr-TR" dirty="0"/>
                    </a:p>
                  </a:txBody>
                  <a:tcPr/>
                </a:tc>
                <a:extLst>
                  <a:ext uri="{0D108BD9-81ED-4DB2-BD59-A6C34878D82A}">
                    <a16:rowId xmlns:a16="http://schemas.microsoft.com/office/drawing/2014/main" val="2892860961"/>
                  </a:ext>
                </a:extLst>
              </a:tr>
              <a:tr h="694863">
                <a:tc>
                  <a:txBody>
                    <a:bodyPr/>
                    <a:lstStyle/>
                    <a:p>
                      <a:r>
                        <a:rPr lang="tr-TR" dirty="0" err="1"/>
                        <a:t>Burgers</a:t>
                      </a:r>
                      <a:r>
                        <a:rPr lang="tr-TR" dirty="0"/>
                        <a:t>, French </a:t>
                      </a:r>
                      <a:r>
                        <a:rPr lang="tr-TR" dirty="0" err="1"/>
                        <a:t>Fries</a:t>
                      </a:r>
                      <a:r>
                        <a:rPr lang="tr-TR" dirty="0"/>
                        <a:t>, </a:t>
                      </a:r>
                      <a:r>
                        <a:rPr lang="tr-TR" dirty="0" err="1"/>
                        <a:t>Ketchup</a:t>
                      </a:r>
                      <a:r>
                        <a:rPr lang="tr-TR" dirty="0"/>
                        <a:t>, </a:t>
                      </a:r>
                      <a:r>
                        <a:rPr lang="tr-TR" dirty="0" err="1"/>
                        <a:t>Mayonnaise</a:t>
                      </a:r>
                      <a:endParaRPr lang="tr-TR" dirty="0"/>
                    </a:p>
                  </a:txBody>
                  <a:tcPr/>
                </a:tc>
                <a:extLst>
                  <a:ext uri="{0D108BD9-81ED-4DB2-BD59-A6C34878D82A}">
                    <a16:rowId xmlns:a16="http://schemas.microsoft.com/office/drawing/2014/main" val="2682626550"/>
                  </a:ext>
                </a:extLst>
              </a:tr>
            </a:tbl>
          </a:graphicData>
        </a:graphic>
      </p:graphicFrame>
      <p:cxnSp>
        <p:nvCxnSpPr>
          <p:cNvPr id="8" name="Straight Arrow Connector 7">
            <a:extLst>
              <a:ext uri="{FF2B5EF4-FFF2-40B4-BE49-F238E27FC236}">
                <a16:creationId xmlns:a16="http://schemas.microsoft.com/office/drawing/2014/main" id="{8FC74490-DD6A-448E-804F-27353C749C9F}"/>
              </a:ext>
            </a:extLst>
          </p:cNvPr>
          <p:cNvCxnSpPr/>
          <p:nvPr/>
        </p:nvCxnSpPr>
        <p:spPr>
          <a:xfrm flipV="1">
            <a:off x="3005959" y="1552904"/>
            <a:ext cx="5302467" cy="21020"/>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10" name="TextBox 9">
            <a:extLst>
              <a:ext uri="{FF2B5EF4-FFF2-40B4-BE49-F238E27FC236}">
                <a16:creationId xmlns:a16="http://schemas.microsoft.com/office/drawing/2014/main" id="{5489B2DE-D2B4-4B5D-95BD-5CDEED0B9C36}"/>
              </a:ext>
            </a:extLst>
          </p:cNvPr>
          <p:cNvSpPr txBox="1"/>
          <p:nvPr/>
        </p:nvSpPr>
        <p:spPr>
          <a:xfrm>
            <a:off x="4588751" y="1624832"/>
            <a:ext cx="1891860"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 transactions</a:t>
            </a:r>
            <a:endParaRPr lang="tr-TR"/>
          </a:p>
        </p:txBody>
      </p:sp>
      <p:sp>
        <p:nvSpPr>
          <p:cNvPr id="11" name="TextBox 10">
            <a:extLst>
              <a:ext uri="{FF2B5EF4-FFF2-40B4-BE49-F238E27FC236}">
                <a16:creationId xmlns:a16="http://schemas.microsoft.com/office/drawing/2014/main" id="{3EFB3D3C-CF50-4A06-96F9-808B613965C3}"/>
              </a:ext>
            </a:extLst>
          </p:cNvPr>
          <p:cNvSpPr txBox="1"/>
          <p:nvPr/>
        </p:nvSpPr>
        <p:spPr>
          <a:xfrm>
            <a:off x="820793" y="1225439"/>
            <a:ext cx="2291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err="1">
                <a:ea typeface="+mn-lt"/>
                <a:cs typeface="+mn-lt"/>
              </a:rPr>
              <a:t>Support</a:t>
            </a:r>
            <a:r>
              <a:rPr lang="tr-TR" dirty="0">
                <a:ea typeface="+mn-lt"/>
                <a:cs typeface="+mn-lt"/>
              </a:rPr>
              <a:t>(</a:t>
            </a:r>
            <a:r>
              <a:rPr lang="tr-TR" dirty="0" err="1">
                <a:ea typeface="+mn-lt"/>
                <a:cs typeface="+mn-lt"/>
              </a:rPr>
              <a:t>Item</a:t>
            </a:r>
            <a:r>
              <a:rPr lang="tr-TR" dirty="0">
                <a:ea typeface="+mn-lt"/>
                <a:cs typeface="+mn-lt"/>
              </a:rPr>
              <a:t>) :</a:t>
            </a:r>
            <a:endParaRPr lang="tr-TR" dirty="0"/>
          </a:p>
        </p:txBody>
      </p:sp>
      <p:sp>
        <p:nvSpPr>
          <p:cNvPr id="22" name="TextBox 21">
            <a:extLst>
              <a:ext uri="{FF2B5EF4-FFF2-40B4-BE49-F238E27FC236}">
                <a16:creationId xmlns:a16="http://schemas.microsoft.com/office/drawing/2014/main" id="{24924E32-F9CB-4C16-928A-6F8DB9DCD3A1}"/>
              </a:ext>
            </a:extLst>
          </p:cNvPr>
          <p:cNvSpPr txBox="1"/>
          <p:nvPr/>
        </p:nvSpPr>
        <p:spPr>
          <a:xfrm>
            <a:off x="7836448" y="2686375"/>
            <a:ext cx="6095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7</a:t>
            </a:r>
            <a:endParaRPr lang="tr-TR" dirty="0"/>
          </a:p>
        </p:txBody>
      </p:sp>
      <p:sp>
        <p:nvSpPr>
          <p:cNvPr id="25" name="TextBox 24">
            <a:extLst>
              <a:ext uri="{FF2B5EF4-FFF2-40B4-BE49-F238E27FC236}">
                <a16:creationId xmlns:a16="http://schemas.microsoft.com/office/drawing/2014/main" id="{6B75FCDD-83A9-4E59-8B04-48C71D0A8084}"/>
              </a:ext>
            </a:extLst>
          </p:cNvPr>
          <p:cNvSpPr txBox="1"/>
          <p:nvPr/>
        </p:nvSpPr>
        <p:spPr>
          <a:xfrm>
            <a:off x="3758433" y="1041506"/>
            <a:ext cx="5076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 </a:t>
            </a:r>
            <a:r>
              <a:rPr lang="tr-TR" err="1">
                <a:ea typeface="+mn-lt"/>
                <a:cs typeface="+mn-lt"/>
              </a:rPr>
              <a:t>transactions</a:t>
            </a:r>
            <a:r>
              <a:rPr lang="tr-TR" dirty="0">
                <a:ea typeface="+mn-lt"/>
                <a:cs typeface="+mn-lt"/>
              </a:rPr>
              <a:t> </a:t>
            </a:r>
            <a:r>
              <a:rPr lang="tr-TR" err="1">
                <a:ea typeface="+mn-lt"/>
                <a:cs typeface="+mn-lt"/>
              </a:rPr>
              <a:t>containing</a:t>
            </a:r>
            <a:r>
              <a:rPr lang="tr-TR" dirty="0">
                <a:ea typeface="+mn-lt"/>
                <a:cs typeface="+mn-lt"/>
              </a:rPr>
              <a:t> </a:t>
            </a:r>
            <a:r>
              <a:rPr lang="tr-TR">
                <a:ea typeface="+mn-lt"/>
                <a:cs typeface="+mn-lt"/>
              </a:rPr>
              <a:t>item</a:t>
            </a:r>
            <a:endParaRPr lang="tr-TR" dirty="0"/>
          </a:p>
        </p:txBody>
      </p:sp>
      <p:sp>
        <p:nvSpPr>
          <p:cNvPr id="29" name="TextBox 28">
            <a:extLst>
              <a:ext uri="{FF2B5EF4-FFF2-40B4-BE49-F238E27FC236}">
                <a16:creationId xmlns:a16="http://schemas.microsoft.com/office/drawing/2014/main" id="{188B7BFD-F0EE-4DD6-A73A-006591958CFF}"/>
              </a:ext>
            </a:extLst>
          </p:cNvPr>
          <p:cNvSpPr txBox="1"/>
          <p:nvPr/>
        </p:nvSpPr>
        <p:spPr>
          <a:xfrm>
            <a:off x="5466363" y="5876266"/>
            <a:ext cx="2033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Support(Cola) :</a:t>
            </a:r>
            <a:endParaRPr lang="tr-TR"/>
          </a:p>
        </p:txBody>
      </p:sp>
      <p:sp>
        <p:nvSpPr>
          <p:cNvPr id="30" name="TextBox 29">
            <a:extLst>
              <a:ext uri="{FF2B5EF4-FFF2-40B4-BE49-F238E27FC236}">
                <a16:creationId xmlns:a16="http://schemas.microsoft.com/office/drawing/2014/main" id="{E4C5FCD5-21A3-4B5F-9E66-9DD6792DB1B2}"/>
              </a:ext>
            </a:extLst>
          </p:cNvPr>
          <p:cNvSpPr txBox="1"/>
          <p:nvPr/>
        </p:nvSpPr>
        <p:spPr>
          <a:xfrm>
            <a:off x="5434831" y="5030184"/>
            <a:ext cx="28325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Support(Mayonnaise) </a:t>
            </a:r>
            <a:r>
              <a:rPr lang="tr-TR" dirty="0">
                <a:ea typeface="+mn-lt"/>
                <a:cs typeface="+mn-lt"/>
              </a:rPr>
              <a:t>:</a:t>
            </a:r>
            <a:endParaRPr lang="tr-TR" dirty="0"/>
          </a:p>
        </p:txBody>
      </p:sp>
      <p:sp>
        <p:nvSpPr>
          <p:cNvPr id="31" name="TextBox 30">
            <a:extLst>
              <a:ext uri="{FF2B5EF4-FFF2-40B4-BE49-F238E27FC236}">
                <a16:creationId xmlns:a16="http://schemas.microsoft.com/office/drawing/2014/main" id="{3EB50964-7CB4-4B7F-B034-4BC8B0B62217}"/>
              </a:ext>
            </a:extLst>
          </p:cNvPr>
          <p:cNvSpPr txBox="1"/>
          <p:nvPr/>
        </p:nvSpPr>
        <p:spPr>
          <a:xfrm>
            <a:off x="5476875" y="4236653"/>
            <a:ext cx="2307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Support(Ketchup) :</a:t>
            </a:r>
            <a:endParaRPr lang="tr-TR"/>
          </a:p>
        </p:txBody>
      </p:sp>
      <p:cxnSp>
        <p:nvCxnSpPr>
          <p:cNvPr id="36" name="Straight Arrow Connector 35">
            <a:extLst>
              <a:ext uri="{FF2B5EF4-FFF2-40B4-BE49-F238E27FC236}">
                <a16:creationId xmlns:a16="http://schemas.microsoft.com/office/drawing/2014/main" id="{6A4942CD-D81F-4E70-9A38-10B07D3CA483}"/>
              </a:ext>
            </a:extLst>
          </p:cNvPr>
          <p:cNvCxnSpPr>
            <a:cxnSpLocks/>
          </p:cNvCxnSpPr>
          <p:nvPr/>
        </p:nvCxnSpPr>
        <p:spPr>
          <a:xfrm>
            <a:off x="8171790" y="5289329"/>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94465AB7-2831-4F60-B247-76AD03ED17B3}"/>
              </a:ext>
            </a:extLst>
          </p:cNvPr>
          <p:cNvCxnSpPr>
            <a:cxnSpLocks/>
          </p:cNvCxnSpPr>
          <p:nvPr/>
        </p:nvCxnSpPr>
        <p:spPr>
          <a:xfrm>
            <a:off x="7383515" y="6061840"/>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41" name="TextBox 40">
            <a:extLst>
              <a:ext uri="{FF2B5EF4-FFF2-40B4-BE49-F238E27FC236}">
                <a16:creationId xmlns:a16="http://schemas.microsoft.com/office/drawing/2014/main" id="{30C164CA-0A1B-4429-860F-F3DD34916914}"/>
              </a:ext>
            </a:extLst>
          </p:cNvPr>
          <p:cNvSpPr txBox="1"/>
          <p:nvPr/>
        </p:nvSpPr>
        <p:spPr>
          <a:xfrm>
            <a:off x="8004611" y="5871008"/>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46" name="TextBox 45">
            <a:extLst>
              <a:ext uri="{FF2B5EF4-FFF2-40B4-BE49-F238E27FC236}">
                <a16:creationId xmlns:a16="http://schemas.microsoft.com/office/drawing/2014/main" id="{311D12F5-444A-44F5-BE95-088751EEE421}"/>
              </a:ext>
            </a:extLst>
          </p:cNvPr>
          <p:cNvSpPr txBox="1"/>
          <p:nvPr/>
        </p:nvSpPr>
        <p:spPr>
          <a:xfrm>
            <a:off x="7500114" y="5687079"/>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1</a:t>
            </a:r>
            <a:endParaRPr lang="tr-TR" dirty="0"/>
          </a:p>
        </p:txBody>
      </p:sp>
      <p:sp>
        <p:nvSpPr>
          <p:cNvPr id="47" name="TextBox 46">
            <a:extLst>
              <a:ext uri="{FF2B5EF4-FFF2-40B4-BE49-F238E27FC236}">
                <a16:creationId xmlns:a16="http://schemas.microsoft.com/office/drawing/2014/main" id="{AB0B759F-E96B-4CD6-BEBA-19259C86AF84}"/>
              </a:ext>
            </a:extLst>
          </p:cNvPr>
          <p:cNvSpPr txBox="1"/>
          <p:nvPr/>
        </p:nvSpPr>
        <p:spPr>
          <a:xfrm>
            <a:off x="7500113" y="6091726"/>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7</a:t>
            </a:r>
            <a:endParaRPr lang="tr-TR" dirty="0"/>
          </a:p>
        </p:txBody>
      </p:sp>
      <p:sp>
        <p:nvSpPr>
          <p:cNvPr id="48" name="TextBox 47">
            <a:extLst>
              <a:ext uri="{FF2B5EF4-FFF2-40B4-BE49-F238E27FC236}">
                <a16:creationId xmlns:a16="http://schemas.microsoft.com/office/drawing/2014/main" id="{EC3AFAF4-DC79-4BEC-95A0-635FADF295D3}"/>
              </a:ext>
            </a:extLst>
          </p:cNvPr>
          <p:cNvSpPr txBox="1"/>
          <p:nvPr/>
        </p:nvSpPr>
        <p:spPr>
          <a:xfrm>
            <a:off x="8293645" y="5849990"/>
            <a:ext cx="9354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0.1428</a:t>
            </a:r>
            <a:endParaRPr lang="tr-TR" dirty="0"/>
          </a:p>
        </p:txBody>
      </p:sp>
      <p:sp>
        <p:nvSpPr>
          <p:cNvPr id="49" name="TextBox 48">
            <a:extLst>
              <a:ext uri="{FF2B5EF4-FFF2-40B4-BE49-F238E27FC236}">
                <a16:creationId xmlns:a16="http://schemas.microsoft.com/office/drawing/2014/main" id="{D17779DF-897F-44C1-8D08-20BFC8C67A07}"/>
              </a:ext>
            </a:extLst>
          </p:cNvPr>
          <p:cNvSpPr txBox="1"/>
          <p:nvPr/>
        </p:nvSpPr>
        <p:spPr>
          <a:xfrm>
            <a:off x="8304155" y="4888292"/>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4</a:t>
            </a:r>
            <a:endParaRPr lang="tr-TR" dirty="0"/>
          </a:p>
        </p:txBody>
      </p:sp>
      <p:sp>
        <p:nvSpPr>
          <p:cNvPr id="50" name="TextBox 49">
            <a:extLst>
              <a:ext uri="{FF2B5EF4-FFF2-40B4-BE49-F238E27FC236}">
                <a16:creationId xmlns:a16="http://schemas.microsoft.com/office/drawing/2014/main" id="{0F5C55E1-2624-4D74-B430-4D623EB77FC7}"/>
              </a:ext>
            </a:extLst>
          </p:cNvPr>
          <p:cNvSpPr txBox="1"/>
          <p:nvPr/>
        </p:nvSpPr>
        <p:spPr>
          <a:xfrm>
            <a:off x="8304156" y="5319215"/>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7</a:t>
            </a:r>
            <a:endParaRPr lang="tr-TR" dirty="0"/>
          </a:p>
        </p:txBody>
      </p:sp>
      <p:sp>
        <p:nvSpPr>
          <p:cNvPr id="51" name="TextBox 50">
            <a:extLst>
              <a:ext uri="{FF2B5EF4-FFF2-40B4-BE49-F238E27FC236}">
                <a16:creationId xmlns:a16="http://schemas.microsoft.com/office/drawing/2014/main" id="{BBCF5B56-96AE-4990-9887-CEA3B6FA0175}"/>
              </a:ext>
            </a:extLst>
          </p:cNvPr>
          <p:cNvSpPr txBox="1"/>
          <p:nvPr/>
        </p:nvSpPr>
        <p:spPr>
          <a:xfrm>
            <a:off x="9039880" y="5077478"/>
            <a:ext cx="9354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0.5714</a:t>
            </a:r>
            <a:endParaRPr lang="tr-TR" dirty="0"/>
          </a:p>
        </p:txBody>
      </p:sp>
      <p:sp>
        <p:nvSpPr>
          <p:cNvPr id="52" name="TextBox 51">
            <a:extLst>
              <a:ext uri="{FF2B5EF4-FFF2-40B4-BE49-F238E27FC236}">
                <a16:creationId xmlns:a16="http://schemas.microsoft.com/office/drawing/2014/main" id="{BEF11397-CD5F-4F6C-BD1E-9592332B8E22}"/>
              </a:ext>
            </a:extLst>
          </p:cNvPr>
          <p:cNvSpPr txBox="1"/>
          <p:nvPr/>
        </p:nvSpPr>
        <p:spPr>
          <a:xfrm>
            <a:off x="8777120" y="5077479"/>
            <a:ext cx="3520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54" name="TextBox 53">
            <a:extLst>
              <a:ext uri="{FF2B5EF4-FFF2-40B4-BE49-F238E27FC236}">
                <a16:creationId xmlns:a16="http://schemas.microsoft.com/office/drawing/2014/main" id="{C9FB53B1-480B-4687-B326-91F597D45D7B}"/>
              </a:ext>
            </a:extLst>
          </p:cNvPr>
          <p:cNvSpPr txBox="1"/>
          <p:nvPr/>
        </p:nvSpPr>
        <p:spPr>
          <a:xfrm>
            <a:off x="5534680" y="2460403"/>
            <a:ext cx="2307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Support(Burgers) :</a:t>
            </a:r>
            <a:endParaRPr lang="tr-TR"/>
          </a:p>
        </p:txBody>
      </p:sp>
      <p:sp>
        <p:nvSpPr>
          <p:cNvPr id="56" name="TextBox 55">
            <a:extLst>
              <a:ext uri="{FF2B5EF4-FFF2-40B4-BE49-F238E27FC236}">
                <a16:creationId xmlns:a16="http://schemas.microsoft.com/office/drawing/2014/main" id="{D1499A1C-85F9-4460-A344-159D821F3C4C}"/>
              </a:ext>
            </a:extLst>
          </p:cNvPr>
          <p:cNvSpPr txBox="1"/>
          <p:nvPr/>
        </p:nvSpPr>
        <p:spPr>
          <a:xfrm>
            <a:off x="7831190" y="2234432"/>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4</a:t>
            </a:r>
            <a:endParaRPr lang="tr-TR" dirty="0"/>
          </a:p>
        </p:txBody>
      </p:sp>
      <p:cxnSp>
        <p:nvCxnSpPr>
          <p:cNvPr id="57" name="Straight Arrow Connector 56">
            <a:extLst>
              <a:ext uri="{FF2B5EF4-FFF2-40B4-BE49-F238E27FC236}">
                <a16:creationId xmlns:a16="http://schemas.microsoft.com/office/drawing/2014/main" id="{C81481F6-CDA8-42B9-B731-1A120D9E893D}"/>
              </a:ext>
            </a:extLst>
          </p:cNvPr>
          <p:cNvCxnSpPr>
            <a:cxnSpLocks/>
          </p:cNvCxnSpPr>
          <p:nvPr/>
        </p:nvCxnSpPr>
        <p:spPr>
          <a:xfrm flipV="1">
            <a:off x="7725099" y="2672252"/>
            <a:ext cx="683172" cy="5255"/>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58" name="TextBox 57">
            <a:extLst>
              <a:ext uri="{FF2B5EF4-FFF2-40B4-BE49-F238E27FC236}">
                <a16:creationId xmlns:a16="http://schemas.microsoft.com/office/drawing/2014/main" id="{3A3EFFBB-EB17-4DED-AB3E-9A9E60FD7D9B}"/>
              </a:ext>
            </a:extLst>
          </p:cNvPr>
          <p:cNvSpPr txBox="1"/>
          <p:nvPr/>
        </p:nvSpPr>
        <p:spPr>
          <a:xfrm>
            <a:off x="8792890" y="2470911"/>
            <a:ext cx="919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0.5714</a:t>
            </a:r>
            <a:endParaRPr lang="tr-TR" dirty="0"/>
          </a:p>
        </p:txBody>
      </p:sp>
      <p:sp>
        <p:nvSpPr>
          <p:cNvPr id="59" name="TextBox 58">
            <a:extLst>
              <a:ext uri="{FF2B5EF4-FFF2-40B4-BE49-F238E27FC236}">
                <a16:creationId xmlns:a16="http://schemas.microsoft.com/office/drawing/2014/main" id="{5CA9E436-6248-4706-B200-90ADD16EA3FE}"/>
              </a:ext>
            </a:extLst>
          </p:cNvPr>
          <p:cNvSpPr txBox="1"/>
          <p:nvPr/>
        </p:nvSpPr>
        <p:spPr>
          <a:xfrm>
            <a:off x="8503852" y="2486676"/>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60" name="TextBox 59">
            <a:extLst>
              <a:ext uri="{FF2B5EF4-FFF2-40B4-BE49-F238E27FC236}">
                <a16:creationId xmlns:a16="http://schemas.microsoft.com/office/drawing/2014/main" id="{36C159BF-98D3-4A84-892D-80247D465E61}"/>
              </a:ext>
            </a:extLst>
          </p:cNvPr>
          <p:cNvSpPr txBox="1"/>
          <p:nvPr/>
        </p:nvSpPr>
        <p:spPr>
          <a:xfrm>
            <a:off x="5476873" y="3348527"/>
            <a:ext cx="2695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Support(French Fries) :</a:t>
            </a:r>
            <a:endParaRPr lang="tr-TR"/>
          </a:p>
        </p:txBody>
      </p:sp>
      <p:sp>
        <p:nvSpPr>
          <p:cNvPr id="61" name="TextBox 60">
            <a:extLst>
              <a:ext uri="{FF2B5EF4-FFF2-40B4-BE49-F238E27FC236}">
                <a16:creationId xmlns:a16="http://schemas.microsoft.com/office/drawing/2014/main" id="{A59AEE89-0039-4A78-8B42-782D7D7C2119}"/>
              </a:ext>
            </a:extLst>
          </p:cNvPr>
          <p:cNvSpPr txBox="1"/>
          <p:nvPr/>
        </p:nvSpPr>
        <p:spPr>
          <a:xfrm>
            <a:off x="8246348" y="3164598"/>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4</a:t>
            </a:r>
            <a:endParaRPr lang="tr-TR" dirty="0"/>
          </a:p>
        </p:txBody>
      </p:sp>
      <p:cxnSp>
        <p:nvCxnSpPr>
          <p:cNvPr id="62" name="Straight Arrow Connector 61">
            <a:extLst>
              <a:ext uri="{FF2B5EF4-FFF2-40B4-BE49-F238E27FC236}">
                <a16:creationId xmlns:a16="http://schemas.microsoft.com/office/drawing/2014/main" id="{684365BC-A90A-4906-ACAB-8CEA33539664}"/>
              </a:ext>
            </a:extLst>
          </p:cNvPr>
          <p:cNvCxnSpPr>
            <a:cxnSpLocks/>
          </p:cNvCxnSpPr>
          <p:nvPr/>
        </p:nvCxnSpPr>
        <p:spPr>
          <a:xfrm>
            <a:off x="8113983" y="3560377"/>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63" name="TextBox 62">
            <a:extLst>
              <a:ext uri="{FF2B5EF4-FFF2-40B4-BE49-F238E27FC236}">
                <a16:creationId xmlns:a16="http://schemas.microsoft.com/office/drawing/2014/main" id="{58DA1135-7DED-4344-A257-7EA3D6DEF84C}"/>
              </a:ext>
            </a:extLst>
          </p:cNvPr>
          <p:cNvSpPr txBox="1"/>
          <p:nvPr/>
        </p:nvSpPr>
        <p:spPr>
          <a:xfrm>
            <a:off x="8246348" y="3590265"/>
            <a:ext cx="5412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7</a:t>
            </a:r>
            <a:endParaRPr lang="tr-TR" dirty="0"/>
          </a:p>
        </p:txBody>
      </p:sp>
      <p:sp>
        <p:nvSpPr>
          <p:cNvPr id="64" name="TextBox 63">
            <a:extLst>
              <a:ext uri="{FF2B5EF4-FFF2-40B4-BE49-F238E27FC236}">
                <a16:creationId xmlns:a16="http://schemas.microsoft.com/office/drawing/2014/main" id="{D718D762-F251-4CCC-89DA-41D4C26398B4}"/>
              </a:ext>
            </a:extLst>
          </p:cNvPr>
          <p:cNvSpPr txBox="1"/>
          <p:nvPr/>
        </p:nvSpPr>
        <p:spPr>
          <a:xfrm>
            <a:off x="8693038" y="3374801"/>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65" name="TextBox 64">
            <a:extLst>
              <a:ext uri="{FF2B5EF4-FFF2-40B4-BE49-F238E27FC236}">
                <a16:creationId xmlns:a16="http://schemas.microsoft.com/office/drawing/2014/main" id="{08505A64-3234-4D50-8A25-AF02D66EEF90}"/>
              </a:ext>
            </a:extLst>
          </p:cNvPr>
          <p:cNvSpPr txBox="1"/>
          <p:nvPr/>
        </p:nvSpPr>
        <p:spPr>
          <a:xfrm>
            <a:off x="8966308" y="3359036"/>
            <a:ext cx="9722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0.5714</a:t>
            </a:r>
            <a:endParaRPr lang="tr-TR" dirty="0"/>
          </a:p>
        </p:txBody>
      </p:sp>
      <p:sp>
        <p:nvSpPr>
          <p:cNvPr id="66" name="TextBox 65">
            <a:extLst>
              <a:ext uri="{FF2B5EF4-FFF2-40B4-BE49-F238E27FC236}">
                <a16:creationId xmlns:a16="http://schemas.microsoft.com/office/drawing/2014/main" id="{C82D01B6-7B21-4117-94D2-C932E193E8CB}"/>
              </a:ext>
            </a:extLst>
          </p:cNvPr>
          <p:cNvSpPr txBox="1"/>
          <p:nvPr/>
        </p:nvSpPr>
        <p:spPr>
          <a:xfrm>
            <a:off x="7857465" y="4052719"/>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3</a:t>
            </a:r>
            <a:endParaRPr lang="tr-TR" dirty="0"/>
          </a:p>
        </p:txBody>
      </p:sp>
      <p:sp>
        <p:nvSpPr>
          <p:cNvPr id="67" name="TextBox 66">
            <a:extLst>
              <a:ext uri="{FF2B5EF4-FFF2-40B4-BE49-F238E27FC236}">
                <a16:creationId xmlns:a16="http://schemas.microsoft.com/office/drawing/2014/main" id="{D27B3E1D-8F68-41EB-AEDE-23348BF1E7F7}"/>
              </a:ext>
            </a:extLst>
          </p:cNvPr>
          <p:cNvSpPr txBox="1"/>
          <p:nvPr/>
        </p:nvSpPr>
        <p:spPr>
          <a:xfrm>
            <a:off x="7862720" y="4467877"/>
            <a:ext cx="5675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7</a:t>
            </a:r>
            <a:endParaRPr lang="tr-TR" dirty="0"/>
          </a:p>
        </p:txBody>
      </p:sp>
      <p:cxnSp>
        <p:nvCxnSpPr>
          <p:cNvPr id="68" name="Straight Arrow Connector 67">
            <a:extLst>
              <a:ext uri="{FF2B5EF4-FFF2-40B4-BE49-F238E27FC236}">
                <a16:creationId xmlns:a16="http://schemas.microsoft.com/office/drawing/2014/main" id="{BBF0DDC7-413D-4E39-B60C-74B0A8555CB4}"/>
              </a:ext>
            </a:extLst>
          </p:cNvPr>
          <p:cNvCxnSpPr>
            <a:cxnSpLocks/>
          </p:cNvCxnSpPr>
          <p:nvPr/>
        </p:nvCxnSpPr>
        <p:spPr>
          <a:xfrm>
            <a:off x="7814439" y="4453756"/>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69" name="TextBox 68">
            <a:extLst>
              <a:ext uri="{FF2B5EF4-FFF2-40B4-BE49-F238E27FC236}">
                <a16:creationId xmlns:a16="http://schemas.microsoft.com/office/drawing/2014/main" id="{20C790DE-F3DA-40BC-BE51-B442D2852F36}"/>
              </a:ext>
            </a:extLst>
          </p:cNvPr>
          <p:cNvSpPr txBox="1"/>
          <p:nvPr/>
        </p:nvSpPr>
        <p:spPr>
          <a:xfrm>
            <a:off x="8440788" y="4241906"/>
            <a:ext cx="3520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70" name="TextBox 69">
            <a:extLst>
              <a:ext uri="{FF2B5EF4-FFF2-40B4-BE49-F238E27FC236}">
                <a16:creationId xmlns:a16="http://schemas.microsoft.com/office/drawing/2014/main" id="{8D08D5DF-55B0-4AD0-A44E-E4289FBB1550}"/>
              </a:ext>
            </a:extLst>
          </p:cNvPr>
          <p:cNvSpPr txBox="1"/>
          <p:nvPr/>
        </p:nvSpPr>
        <p:spPr>
          <a:xfrm>
            <a:off x="8777121" y="4236650"/>
            <a:ext cx="9354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0.4285</a:t>
            </a:r>
            <a:endParaRPr lang="tr-TR" dirty="0"/>
          </a:p>
        </p:txBody>
      </p:sp>
      <p:sp>
        <p:nvSpPr>
          <p:cNvPr id="38" name="TextBox 37">
            <a:extLst>
              <a:ext uri="{FF2B5EF4-FFF2-40B4-BE49-F238E27FC236}">
                <a16:creationId xmlns:a16="http://schemas.microsoft.com/office/drawing/2014/main" id="{BD0EC0B9-6F5C-496D-A081-ECBCC3CC2EDE}"/>
              </a:ext>
            </a:extLst>
          </p:cNvPr>
          <p:cNvSpPr txBox="1"/>
          <p:nvPr/>
        </p:nvSpPr>
        <p:spPr>
          <a:xfrm>
            <a:off x="1020488" y="6133768"/>
            <a:ext cx="26906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Minimum </a:t>
            </a:r>
            <a:r>
              <a:rPr lang="tr-TR" dirty="0" err="1">
                <a:ea typeface="+mn-lt"/>
                <a:cs typeface="+mn-lt"/>
              </a:rPr>
              <a:t>Support</a:t>
            </a:r>
            <a:r>
              <a:rPr lang="tr-TR" dirty="0">
                <a:ea typeface="+mn-lt"/>
                <a:cs typeface="+mn-lt"/>
              </a:rPr>
              <a:t>: 0.25</a:t>
            </a:r>
            <a:endParaRPr lang="tr-TR" dirty="0"/>
          </a:p>
        </p:txBody>
      </p:sp>
      <p:sp>
        <p:nvSpPr>
          <p:cNvPr id="39" name="TextBox 38">
            <a:extLst>
              <a:ext uri="{FF2B5EF4-FFF2-40B4-BE49-F238E27FC236}">
                <a16:creationId xmlns:a16="http://schemas.microsoft.com/office/drawing/2014/main" id="{A497DE30-68D2-4598-A7A5-3CE993286926}"/>
              </a:ext>
            </a:extLst>
          </p:cNvPr>
          <p:cNvSpPr txBox="1"/>
          <p:nvPr/>
        </p:nvSpPr>
        <p:spPr>
          <a:xfrm>
            <a:off x="1125591" y="2118816"/>
            <a:ext cx="26906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Interest : Burgers</a:t>
            </a:r>
            <a:endParaRPr lang="tr-TR"/>
          </a:p>
        </p:txBody>
      </p:sp>
      <p:pic>
        <p:nvPicPr>
          <p:cNvPr id="3" name="Picture 3" descr="ekran içeren bir resim&#10;&#10;Yüksek güvenilirlikle oluşturulmuş açıklama">
            <a:extLst>
              <a:ext uri="{FF2B5EF4-FFF2-40B4-BE49-F238E27FC236}">
                <a16:creationId xmlns:a16="http://schemas.microsoft.com/office/drawing/2014/main" id="{DF7098EE-EB5C-477D-8E0B-4AD06CFA631F}"/>
              </a:ext>
            </a:extLst>
          </p:cNvPr>
          <p:cNvPicPr>
            <a:picLocks noChangeAspect="1"/>
          </p:cNvPicPr>
          <p:nvPr/>
        </p:nvPicPr>
        <p:blipFill>
          <a:blip r:embed="rId2"/>
          <a:stretch>
            <a:fillRect/>
          </a:stretch>
        </p:blipFill>
        <p:spPr>
          <a:xfrm>
            <a:off x="9217572" y="5846379"/>
            <a:ext cx="578069" cy="572814"/>
          </a:xfrm>
          <a:prstGeom prst="rect">
            <a:avLst/>
          </a:prstGeom>
        </p:spPr>
      </p:pic>
    </p:spTree>
    <p:extLst>
      <p:ext uri="{BB962C8B-B14F-4D97-AF65-F5344CB8AC3E}">
        <p14:creationId xmlns:p14="http://schemas.microsoft.com/office/powerpoint/2010/main" val="283263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15DF167-D69C-4A09-956C-792BF69136A7}"/>
              </a:ext>
            </a:extLst>
          </p:cNvPr>
          <p:cNvSpPr>
            <a:spLocks noGrp="1"/>
          </p:cNvSpPr>
          <p:nvPr>
            <p:ph type="title"/>
          </p:nvPr>
        </p:nvSpPr>
        <p:spPr>
          <a:xfrm>
            <a:off x="593559" y="158428"/>
            <a:ext cx="5368751" cy="780420"/>
          </a:xfrm>
        </p:spPr>
        <p:txBody>
          <a:bodyPr/>
          <a:lstStyle/>
          <a:p>
            <a:r>
              <a:rPr lang="tr-TR" sz="4000"/>
              <a:t>Apriori - Confidence</a:t>
            </a:r>
          </a:p>
        </p:txBody>
      </p:sp>
      <p:sp>
        <p:nvSpPr>
          <p:cNvPr id="7" name="TextBox 6">
            <a:extLst>
              <a:ext uri="{FF2B5EF4-FFF2-40B4-BE49-F238E27FC236}">
                <a16:creationId xmlns:a16="http://schemas.microsoft.com/office/drawing/2014/main" id="{72D71563-6ECB-4912-958F-401B2146BB87}"/>
              </a:ext>
            </a:extLst>
          </p:cNvPr>
          <p:cNvSpPr txBox="1"/>
          <p:nvPr/>
        </p:nvSpPr>
        <p:spPr>
          <a:xfrm>
            <a:off x="631607" y="1409370"/>
            <a:ext cx="3426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Confidence(Item1 - Item2 ) </a:t>
            </a:r>
            <a:r>
              <a:rPr lang="tr-TR" dirty="0">
                <a:ea typeface="+mn-lt"/>
                <a:cs typeface="+mn-lt"/>
              </a:rPr>
              <a:t>:</a:t>
            </a:r>
            <a:endParaRPr lang="tr-TR" dirty="0"/>
          </a:p>
        </p:txBody>
      </p:sp>
      <p:sp>
        <p:nvSpPr>
          <p:cNvPr id="9" name="TextBox 8">
            <a:extLst>
              <a:ext uri="{FF2B5EF4-FFF2-40B4-BE49-F238E27FC236}">
                <a16:creationId xmlns:a16="http://schemas.microsoft.com/office/drawing/2014/main" id="{787AF30D-182B-4925-8721-046ED9593CAA}"/>
              </a:ext>
            </a:extLst>
          </p:cNvPr>
          <p:cNvSpPr txBox="1"/>
          <p:nvPr/>
        </p:nvSpPr>
        <p:spPr>
          <a:xfrm>
            <a:off x="4252420" y="1141356"/>
            <a:ext cx="51290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 transactions containing </a:t>
            </a:r>
            <a:r>
              <a:rPr lang="tr-TR">
                <a:ea typeface="+mn-lt"/>
                <a:cs typeface="+mn-lt"/>
              </a:rPr>
              <a:t>Item1 and Item2</a:t>
            </a:r>
            <a:endParaRPr lang="tr-TR"/>
          </a:p>
        </p:txBody>
      </p:sp>
      <p:sp>
        <p:nvSpPr>
          <p:cNvPr id="10" name="TextBox 9">
            <a:extLst>
              <a:ext uri="{FF2B5EF4-FFF2-40B4-BE49-F238E27FC236}">
                <a16:creationId xmlns:a16="http://schemas.microsoft.com/office/drawing/2014/main" id="{D4B5C42E-4377-4F46-99AE-A511615B23C4}"/>
              </a:ext>
            </a:extLst>
          </p:cNvPr>
          <p:cNvSpPr txBox="1"/>
          <p:nvPr/>
        </p:nvSpPr>
        <p:spPr>
          <a:xfrm>
            <a:off x="4883041" y="1656362"/>
            <a:ext cx="42041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t># </a:t>
            </a:r>
            <a:r>
              <a:rPr lang="tr-TR" dirty="0" err="1"/>
              <a:t>transactions</a:t>
            </a:r>
            <a:r>
              <a:rPr lang="tr-TR" dirty="0"/>
              <a:t> </a:t>
            </a:r>
            <a:r>
              <a:rPr lang="tr-TR" dirty="0" err="1"/>
              <a:t>containing</a:t>
            </a:r>
            <a:r>
              <a:rPr lang="tr-TR" dirty="0"/>
              <a:t> Item1</a:t>
            </a:r>
          </a:p>
        </p:txBody>
      </p:sp>
      <p:cxnSp>
        <p:nvCxnSpPr>
          <p:cNvPr id="12" name="Straight Arrow Connector 11">
            <a:extLst>
              <a:ext uri="{FF2B5EF4-FFF2-40B4-BE49-F238E27FC236}">
                <a16:creationId xmlns:a16="http://schemas.microsoft.com/office/drawing/2014/main" id="{70FBFEFF-46FD-4120-BAE1-30E5A835AA44}"/>
              </a:ext>
            </a:extLst>
          </p:cNvPr>
          <p:cNvCxnSpPr>
            <a:cxnSpLocks/>
          </p:cNvCxnSpPr>
          <p:nvPr/>
        </p:nvCxnSpPr>
        <p:spPr>
          <a:xfrm flipV="1">
            <a:off x="4219903" y="1621221"/>
            <a:ext cx="4992412" cy="15764"/>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65AD4CA2-2C10-4FFF-A6A1-0C0FDDB971DE}"/>
              </a:ext>
            </a:extLst>
          </p:cNvPr>
          <p:cNvSpPr txBox="1"/>
          <p:nvPr/>
        </p:nvSpPr>
        <p:spPr>
          <a:xfrm>
            <a:off x="5471620" y="2854542"/>
            <a:ext cx="34263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ea typeface="+mn-lt"/>
                <a:cs typeface="+mn-lt"/>
              </a:rPr>
              <a:t>Confidence(Burgers - French </a:t>
            </a:r>
            <a:r>
              <a:rPr lang="tr-TR" sz="1400" dirty="0">
                <a:ea typeface="+mn-lt"/>
                <a:cs typeface="+mn-lt"/>
              </a:rPr>
              <a:t>Fries) :</a:t>
            </a:r>
            <a:endParaRPr lang="tr-TR" sz="1400"/>
          </a:p>
        </p:txBody>
      </p:sp>
      <p:sp>
        <p:nvSpPr>
          <p:cNvPr id="16" name="TextBox 15">
            <a:extLst>
              <a:ext uri="{FF2B5EF4-FFF2-40B4-BE49-F238E27FC236}">
                <a16:creationId xmlns:a16="http://schemas.microsoft.com/office/drawing/2014/main" id="{CA828D99-8BFF-4289-9CCA-7FDC0D790B3E}"/>
              </a:ext>
            </a:extLst>
          </p:cNvPr>
          <p:cNvSpPr txBox="1"/>
          <p:nvPr/>
        </p:nvSpPr>
        <p:spPr>
          <a:xfrm>
            <a:off x="8855951" y="2702140"/>
            <a:ext cx="3993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t>4</a:t>
            </a:r>
            <a:endParaRPr lang="tr-TR" sz="1400" dirty="0"/>
          </a:p>
        </p:txBody>
      </p:sp>
      <p:cxnSp>
        <p:nvCxnSpPr>
          <p:cNvPr id="19" name="Straight Arrow Connector 18">
            <a:extLst>
              <a:ext uri="{FF2B5EF4-FFF2-40B4-BE49-F238E27FC236}">
                <a16:creationId xmlns:a16="http://schemas.microsoft.com/office/drawing/2014/main" id="{DBEDC363-BEC9-49E1-8DB5-862FBBA17E89}"/>
              </a:ext>
            </a:extLst>
          </p:cNvPr>
          <p:cNvCxnSpPr>
            <a:cxnSpLocks/>
          </p:cNvCxnSpPr>
          <p:nvPr/>
        </p:nvCxnSpPr>
        <p:spPr>
          <a:xfrm>
            <a:off x="8760372" y="3034861"/>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A73E2D0E-4447-46D9-90B7-D61071C607ED}"/>
              </a:ext>
            </a:extLst>
          </p:cNvPr>
          <p:cNvSpPr txBox="1"/>
          <p:nvPr/>
        </p:nvSpPr>
        <p:spPr>
          <a:xfrm>
            <a:off x="8855950" y="3096277"/>
            <a:ext cx="3993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t>4</a:t>
            </a:r>
            <a:endParaRPr lang="tr-TR" sz="1400" dirty="0"/>
          </a:p>
        </p:txBody>
      </p:sp>
      <p:sp>
        <p:nvSpPr>
          <p:cNvPr id="22" name="TextBox 21">
            <a:extLst>
              <a:ext uri="{FF2B5EF4-FFF2-40B4-BE49-F238E27FC236}">
                <a16:creationId xmlns:a16="http://schemas.microsoft.com/office/drawing/2014/main" id="{549682DA-1F66-45D8-8096-B12C6E138FA7}"/>
              </a:ext>
            </a:extLst>
          </p:cNvPr>
          <p:cNvSpPr txBox="1"/>
          <p:nvPr/>
        </p:nvSpPr>
        <p:spPr>
          <a:xfrm>
            <a:off x="9349935" y="2854540"/>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23" name="TextBox 22">
            <a:extLst>
              <a:ext uri="{FF2B5EF4-FFF2-40B4-BE49-F238E27FC236}">
                <a16:creationId xmlns:a16="http://schemas.microsoft.com/office/drawing/2014/main" id="{E972084F-6099-45D9-ABE5-54AE9B578A0A}"/>
              </a:ext>
            </a:extLst>
          </p:cNvPr>
          <p:cNvSpPr txBox="1"/>
          <p:nvPr/>
        </p:nvSpPr>
        <p:spPr>
          <a:xfrm>
            <a:off x="9686266" y="2880814"/>
            <a:ext cx="3993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t>1</a:t>
            </a:r>
            <a:endParaRPr lang="tr-TR" sz="1400" dirty="0"/>
          </a:p>
        </p:txBody>
      </p:sp>
      <p:sp>
        <p:nvSpPr>
          <p:cNvPr id="24" name="TextBox 23">
            <a:extLst>
              <a:ext uri="{FF2B5EF4-FFF2-40B4-BE49-F238E27FC236}">
                <a16:creationId xmlns:a16="http://schemas.microsoft.com/office/drawing/2014/main" id="{BCD2A115-ACBA-446F-8189-45E7EB85AE27}"/>
              </a:ext>
            </a:extLst>
          </p:cNvPr>
          <p:cNvSpPr txBox="1"/>
          <p:nvPr/>
        </p:nvSpPr>
        <p:spPr>
          <a:xfrm>
            <a:off x="5471619" y="3490417"/>
            <a:ext cx="33317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ea typeface="+mn-lt"/>
                <a:cs typeface="+mn-lt"/>
              </a:rPr>
              <a:t>Confidence(Burgers - Mayonnaise) :</a:t>
            </a:r>
            <a:endParaRPr lang="tr-TR" sz="1400"/>
          </a:p>
        </p:txBody>
      </p:sp>
      <p:sp>
        <p:nvSpPr>
          <p:cNvPr id="25" name="TextBox 24">
            <a:extLst>
              <a:ext uri="{FF2B5EF4-FFF2-40B4-BE49-F238E27FC236}">
                <a16:creationId xmlns:a16="http://schemas.microsoft.com/office/drawing/2014/main" id="{F3FF5131-50A1-47CE-BBE2-8853E557BF49}"/>
              </a:ext>
            </a:extLst>
          </p:cNvPr>
          <p:cNvSpPr txBox="1"/>
          <p:nvPr/>
        </p:nvSpPr>
        <p:spPr>
          <a:xfrm>
            <a:off x="8855949" y="3448373"/>
            <a:ext cx="3993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t>2</a:t>
            </a:r>
            <a:endParaRPr lang="tr-TR" sz="1400" dirty="0"/>
          </a:p>
        </p:txBody>
      </p:sp>
      <p:sp>
        <p:nvSpPr>
          <p:cNvPr id="26" name="TextBox 25">
            <a:extLst>
              <a:ext uri="{FF2B5EF4-FFF2-40B4-BE49-F238E27FC236}">
                <a16:creationId xmlns:a16="http://schemas.microsoft.com/office/drawing/2014/main" id="{B9E24DD1-839B-42FB-A105-92553156C8F0}"/>
              </a:ext>
            </a:extLst>
          </p:cNvPr>
          <p:cNvSpPr txBox="1"/>
          <p:nvPr/>
        </p:nvSpPr>
        <p:spPr>
          <a:xfrm>
            <a:off x="8855950" y="3800469"/>
            <a:ext cx="3993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t>4</a:t>
            </a:r>
            <a:endParaRPr lang="tr-TR" sz="1400" dirty="0"/>
          </a:p>
        </p:txBody>
      </p:sp>
      <p:cxnSp>
        <p:nvCxnSpPr>
          <p:cNvPr id="27" name="Straight Arrow Connector 26">
            <a:extLst>
              <a:ext uri="{FF2B5EF4-FFF2-40B4-BE49-F238E27FC236}">
                <a16:creationId xmlns:a16="http://schemas.microsoft.com/office/drawing/2014/main" id="{630570B4-0A9B-4C64-88AD-19AAD3BC12DE}"/>
              </a:ext>
            </a:extLst>
          </p:cNvPr>
          <p:cNvCxnSpPr>
            <a:cxnSpLocks/>
          </p:cNvCxnSpPr>
          <p:nvPr/>
        </p:nvCxnSpPr>
        <p:spPr>
          <a:xfrm>
            <a:off x="8760371" y="3728543"/>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28" name="TextBox 27">
            <a:extLst>
              <a:ext uri="{FF2B5EF4-FFF2-40B4-BE49-F238E27FC236}">
                <a16:creationId xmlns:a16="http://schemas.microsoft.com/office/drawing/2014/main" id="{0711ED29-E9BB-48C7-BE15-262CAECBB3BF}"/>
              </a:ext>
            </a:extLst>
          </p:cNvPr>
          <p:cNvSpPr txBox="1"/>
          <p:nvPr/>
        </p:nvSpPr>
        <p:spPr>
          <a:xfrm>
            <a:off x="9349934" y="3542967"/>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29" name="TextBox 28">
            <a:extLst>
              <a:ext uri="{FF2B5EF4-FFF2-40B4-BE49-F238E27FC236}">
                <a16:creationId xmlns:a16="http://schemas.microsoft.com/office/drawing/2014/main" id="{77F51F2B-4D32-42F6-9450-EC944651EE35}"/>
              </a:ext>
            </a:extLst>
          </p:cNvPr>
          <p:cNvSpPr txBox="1"/>
          <p:nvPr/>
        </p:nvSpPr>
        <p:spPr>
          <a:xfrm>
            <a:off x="9644225" y="3574498"/>
            <a:ext cx="62010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t>0.5</a:t>
            </a:r>
          </a:p>
        </p:txBody>
      </p:sp>
      <p:sp>
        <p:nvSpPr>
          <p:cNvPr id="36" name="TextBox 35">
            <a:extLst>
              <a:ext uri="{FF2B5EF4-FFF2-40B4-BE49-F238E27FC236}">
                <a16:creationId xmlns:a16="http://schemas.microsoft.com/office/drawing/2014/main" id="{BC5431FD-E6F4-4AE2-9619-A8C413DE5EDE}"/>
              </a:ext>
            </a:extLst>
          </p:cNvPr>
          <p:cNvSpPr txBox="1"/>
          <p:nvPr/>
        </p:nvSpPr>
        <p:spPr>
          <a:xfrm>
            <a:off x="5471619" y="4220886"/>
            <a:ext cx="30690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dirty="0">
                <a:ea typeface="+mn-lt"/>
                <a:cs typeface="+mn-lt"/>
              </a:rPr>
              <a:t>Confidence(Burgers - </a:t>
            </a:r>
            <a:r>
              <a:rPr lang="tr-TR" sz="1400">
                <a:ea typeface="+mn-lt"/>
                <a:cs typeface="+mn-lt"/>
              </a:rPr>
              <a:t>Ketchup) :</a:t>
            </a:r>
            <a:endParaRPr lang="tr-TR" sz="1400"/>
          </a:p>
        </p:txBody>
      </p:sp>
      <p:sp>
        <p:nvSpPr>
          <p:cNvPr id="44" name="TextBox 43">
            <a:extLst>
              <a:ext uri="{FF2B5EF4-FFF2-40B4-BE49-F238E27FC236}">
                <a16:creationId xmlns:a16="http://schemas.microsoft.com/office/drawing/2014/main" id="{D3249309-BC60-4439-AA3B-26E58FBB3871}"/>
              </a:ext>
            </a:extLst>
          </p:cNvPr>
          <p:cNvSpPr txBox="1"/>
          <p:nvPr/>
        </p:nvSpPr>
        <p:spPr>
          <a:xfrm>
            <a:off x="8603697" y="4110524"/>
            <a:ext cx="3993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t>2</a:t>
            </a:r>
            <a:endParaRPr lang="tr-TR" sz="1400" dirty="0"/>
          </a:p>
        </p:txBody>
      </p:sp>
      <p:cxnSp>
        <p:nvCxnSpPr>
          <p:cNvPr id="45" name="Straight Arrow Connector 44">
            <a:extLst>
              <a:ext uri="{FF2B5EF4-FFF2-40B4-BE49-F238E27FC236}">
                <a16:creationId xmlns:a16="http://schemas.microsoft.com/office/drawing/2014/main" id="{A0CF62DA-0F4B-4E1F-8A55-A68C4153D3CF}"/>
              </a:ext>
            </a:extLst>
          </p:cNvPr>
          <p:cNvCxnSpPr>
            <a:cxnSpLocks/>
          </p:cNvCxnSpPr>
          <p:nvPr/>
        </p:nvCxnSpPr>
        <p:spPr>
          <a:xfrm>
            <a:off x="8455571" y="4416970"/>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46" name="TextBox 45">
            <a:extLst>
              <a:ext uri="{FF2B5EF4-FFF2-40B4-BE49-F238E27FC236}">
                <a16:creationId xmlns:a16="http://schemas.microsoft.com/office/drawing/2014/main" id="{45CF42C3-C5BD-43F6-AAC1-8BD049A94B11}"/>
              </a:ext>
            </a:extLst>
          </p:cNvPr>
          <p:cNvSpPr txBox="1"/>
          <p:nvPr/>
        </p:nvSpPr>
        <p:spPr>
          <a:xfrm>
            <a:off x="8603699" y="4462620"/>
            <a:ext cx="4099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t>4</a:t>
            </a:r>
            <a:endParaRPr lang="tr-TR" sz="1400" dirty="0"/>
          </a:p>
        </p:txBody>
      </p:sp>
      <p:sp>
        <p:nvSpPr>
          <p:cNvPr id="47" name="TextBox 46">
            <a:extLst>
              <a:ext uri="{FF2B5EF4-FFF2-40B4-BE49-F238E27FC236}">
                <a16:creationId xmlns:a16="http://schemas.microsoft.com/office/drawing/2014/main" id="{16357F14-1D4F-4385-992D-0207B7E6819E}"/>
              </a:ext>
            </a:extLst>
          </p:cNvPr>
          <p:cNvSpPr txBox="1"/>
          <p:nvPr/>
        </p:nvSpPr>
        <p:spPr>
          <a:xfrm>
            <a:off x="9055644" y="4205116"/>
            <a:ext cx="399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p>
        </p:txBody>
      </p:sp>
      <p:sp>
        <p:nvSpPr>
          <p:cNvPr id="48" name="TextBox 47">
            <a:extLst>
              <a:ext uri="{FF2B5EF4-FFF2-40B4-BE49-F238E27FC236}">
                <a16:creationId xmlns:a16="http://schemas.microsoft.com/office/drawing/2014/main" id="{AFD8694F-DEB8-4123-8FD7-71C86CC6D958}"/>
              </a:ext>
            </a:extLst>
          </p:cNvPr>
          <p:cNvSpPr txBox="1"/>
          <p:nvPr/>
        </p:nvSpPr>
        <p:spPr>
          <a:xfrm>
            <a:off x="9286872" y="4220883"/>
            <a:ext cx="5990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t>0.5</a:t>
            </a:r>
            <a:endParaRPr lang="tr-TR" sz="1400" dirty="0"/>
          </a:p>
        </p:txBody>
      </p:sp>
      <p:graphicFrame>
        <p:nvGraphicFramePr>
          <p:cNvPr id="2" name="Table 10">
            <a:extLst>
              <a:ext uri="{FF2B5EF4-FFF2-40B4-BE49-F238E27FC236}">
                <a16:creationId xmlns:a16="http://schemas.microsoft.com/office/drawing/2014/main" id="{02C14A2C-46F5-4805-B1D9-79E63B91E0C3}"/>
              </a:ext>
            </a:extLst>
          </p:cNvPr>
          <p:cNvGraphicFramePr>
            <a:graphicFrameLocks noGrp="1"/>
          </p:cNvGraphicFramePr>
          <p:nvPr>
            <p:extLst>
              <p:ext uri="{D42A27DB-BD31-4B8C-83A1-F6EECF244321}">
                <p14:modId xmlns:p14="http://schemas.microsoft.com/office/powerpoint/2010/main" val="1347807676"/>
              </p:ext>
            </p:extLst>
          </p:nvPr>
        </p:nvGraphicFramePr>
        <p:xfrm>
          <a:off x="446689" y="2081047"/>
          <a:ext cx="4635061" cy="3529503"/>
        </p:xfrm>
        <a:graphic>
          <a:graphicData uri="http://schemas.openxmlformats.org/drawingml/2006/table">
            <a:tbl>
              <a:tblPr firstRow="1" bandRow="1">
                <a:tableStyleId>{21E4AEA4-8DFA-4A89-87EB-49C32662AFE0}</a:tableStyleId>
              </a:tblPr>
              <a:tblGrid>
                <a:gridCol w="4635061">
                  <a:extLst>
                    <a:ext uri="{9D8B030D-6E8A-4147-A177-3AD203B41FA5}">
                      <a16:colId xmlns:a16="http://schemas.microsoft.com/office/drawing/2014/main" val="831307321"/>
                    </a:ext>
                  </a:extLst>
                </a:gridCol>
              </a:tblGrid>
              <a:tr h="337504">
                <a:tc>
                  <a:txBody>
                    <a:bodyPr/>
                    <a:lstStyle/>
                    <a:p>
                      <a:pPr algn="ctr"/>
                      <a:r>
                        <a:rPr lang="tr-TR" dirty="0"/>
                        <a:t>PRODUCTS</a:t>
                      </a:r>
                    </a:p>
                  </a:txBody>
                  <a:tcPr/>
                </a:tc>
                <a:extLst>
                  <a:ext uri="{0D108BD9-81ED-4DB2-BD59-A6C34878D82A}">
                    <a16:rowId xmlns:a16="http://schemas.microsoft.com/office/drawing/2014/main" val="485275920"/>
                  </a:ext>
                </a:extLst>
              </a:tr>
              <a:tr h="337504">
                <a:tc>
                  <a:txBody>
                    <a:bodyPr/>
                    <a:lstStyle/>
                    <a:p>
                      <a:r>
                        <a:rPr lang="tr-TR" err="1"/>
                        <a:t>Burgers</a:t>
                      </a:r>
                      <a:r>
                        <a:rPr lang="tr-TR" dirty="0"/>
                        <a:t>, French </a:t>
                      </a:r>
                      <a:r>
                        <a:rPr lang="tr-TR" err="1"/>
                        <a:t>Fries</a:t>
                      </a:r>
                      <a:r>
                        <a:rPr lang="tr-TR" dirty="0"/>
                        <a:t>, Cola</a:t>
                      </a:r>
                    </a:p>
                  </a:txBody>
                  <a:tcPr/>
                </a:tc>
                <a:extLst>
                  <a:ext uri="{0D108BD9-81ED-4DB2-BD59-A6C34878D82A}">
                    <a16:rowId xmlns:a16="http://schemas.microsoft.com/office/drawing/2014/main" val="2008772830"/>
                  </a:ext>
                </a:extLst>
              </a:tr>
              <a:tr h="337504">
                <a:tc>
                  <a:txBody>
                    <a:bodyPr/>
                    <a:lstStyle/>
                    <a:p>
                      <a:r>
                        <a:rPr lang="tr-TR" err="1"/>
                        <a:t>Burgers</a:t>
                      </a:r>
                      <a:r>
                        <a:rPr lang="tr-TR" dirty="0"/>
                        <a:t>, French </a:t>
                      </a:r>
                      <a:r>
                        <a:rPr lang="tr-TR" err="1"/>
                        <a:t>Fries</a:t>
                      </a:r>
                      <a:r>
                        <a:rPr lang="tr-TR" dirty="0"/>
                        <a:t>, </a:t>
                      </a:r>
                      <a:r>
                        <a:rPr lang="tr-TR" err="1"/>
                        <a:t>Mayonnaise</a:t>
                      </a:r>
                    </a:p>
                  </a:txBody>
                  <a:tcPr/>
                </a:tc>
                <a:extLst>
                  <a:ext uri="{0D108BD9-81ED-4DB2-BD59-A6C34878D82A}">
                    <a16:rowId xmlns:a16="http://schemas.microsoft.com/office/drawing/2014/main" val="2072900856"/>
                  </a:ext>
                </a:extLst>
              </a:tr>
              <a:tr h="337504">
                <a:tc>
                  <a:txBody>
                    <a:bodyPr/>
                    <a:lstStyle/>
                    <a:p>
                      <a:r>
                        <a:rPr lang="tr-TR" err="1"/>
                        <a:t>Vegetables</a:t>
                      </a:r>
                      <a:r>
                        <a:rPr lang="tr-TR" dirty="0"/>
                        <a:t>, </a:t>
                      </a:r>
                      <a:r>
                        <a:rPr lang="tr-TR"/>
                        <a:t>Fruits, Mayonnaise</a:t>
                      </a:r>
                      <a:endParaRPr lang="tr-TR" dirty="0" err="1"/>
                    </a:p>
                  </a:txBody>
                  <a:tcPr/>
                </a:tc>
                <a:extLst>
                  <a:ext uri="{0D108BD9-81ED-4DB2-BD59-A6C34878D82A}">
                    <a16:rowId xmlns:a16="http://schemas.microsoft.com/office/drawing/2014/main" val="1463822416"/>
                  </a:ext>
                </a:extLst>
              </a:tr>
              <a:tr h="337504">
                <a:tc>
                  <a:txBody>
                    <a:bodyPr/>
                    <a:lstStyle/>
                    <a:p>
                      <a:r>
                        <a:rPr lang="tr-TR" dirty="0"/>
                        <a:t>Pasta, </a:t>
                      </a:r>
                      <a:r>
                        <a:rPr lang="tr-TR" err="1"/>
                        <a:t>Fruits</a:t>
                      </a:r>
                      <a:r>
                        <a:rPr lang="tr-TR" dirty="0"/>
                        <a:t>, </a:t>
                      </a:r>
                      <a:r>
                        <a:rPr lang="tr-TR" err="1"/>
                        <a:t>Butter</a:t>
                      </a:r>
                      <a:r>
                        <a:rPr lang="tr-TR" dirty="0"/>
                        <a:t>, Vegetables, </a:t>
                      </a:r>
                      <a:r>
                        <a:rPr lang="tr-TR"/>
                        <a:t>Ketchup,Mayonnaise</a:t>
                      </a:r>
                      <a:endParaRPr lang="tr-TR" dirty="0" err="1"/>
                    </a:p>
                  </a:txBody>
                  <a:tcPr/>
                </a:tc>
                <a:extLst>
                  <a:ext uri="{0D108BD9-81ED-4DB2-BD59-A6C34878D82A}">
                    <a16:rowId xmlns:a16="http://schemas.microsoft.com/office/drawing/2014/main" val="2718456492"/>
                  </a:ext>
                </a:extLst>
              </a:tr>
              <a:tr h="337504">
                <a:tc>
                  <a:txBody>
                    <a:bodyPr/>
                    <a:lstStyle/>
                    <a:p>
                      <a:r>
                        <a:rPr lang="tr-TR"/>
                        <a:t>Burgers, Ketchup, French Fries</a:t>
                      </a:r>
                      <a:endParaRPr lang="tr-TR" dirty="0"/>
                    </a:p>
                  </a:txBody>
                  <a:tcPr/>
                </a:tc>
                <a:extLst>
                  <a:ext uri="{0D108BD9-81ED-4DB2-BD59-A6C34878D82A}">
                    <a16:rowId xmlns:a16="http://schemas.microsoft.com/office/drawing/2014/main" val="3329028347"/>
                  </a:ext>
                </a:extLst>
              </a:tr>
              <a:tr h="337504">
                <a:tc>
                  <a:txBody>
                    <a:bodyPr/>
                    <a:lstStyle/>
                    <a:p>
                      <a:r>
                        <a:rPr lang="tr-TR" err="1"/>
                        <a:t>Fruits</a:t>
                      </a:r>
                      <a:r>
                        <a:rPr lang="tr-TR" dirty="0"/>
                        <a:t>, </a:t>
                      </a:r>
                      <a:r>
                        <a:rPr lang="tr-TR" err="1"/>
                        <a:t>Orange</a:t>
                      </a:r>
                      <a:r>
                        <a:rPr lang="tr-TR" dirty="0"/>
                        <a:t> </a:t>
                      </a:r>
                      <a:r>
                        <a:rPr lang="tr-TR" err="1"/>
                        <a:t>Juice</a:t>
                      </a:r>
                      <a:r>
                        <a:rPr lang="tr-TR" dirty="0"/>
                        <a:t>, </a:t>
                      </a:r>
                      <a:r>
                        <a:rPr lang="tr-TR" err="1"/>
                        <a:t>Vegetables</a:t>
                      </a:r>
                    </a:p>
                  </a:txBody>
                  <a:tcPr/>
                </a:tc>
                <a:extLst>
                  <a:ext uri="{0D108BD9-81ED-4DB2-BD59-A6C34878D82A}">
                    <a16:rowId xmlns:a16="http://schemas.microsoft.com/office/drawing/2014/main" val="2892860961"/>
                  </a:ext>
                </a:extLst>
              </a:tr>
              <a:tr h="694863">
                <a:tc>
                  <a:txBody>
                    <a:bodyPr/>
                    <a:lstStyle/>
                    <a:p>
                      <a:r>
                        <a:rPr lang="tr-TR" err="1"/>
                        <a:t>Burgers</a:t>
                      </a:r>
                      <a:r>
                        <a:rPr lang="tr-TR" dirty="0"/>
                        <a:t>, French </a:t>
                      </a:r>
                      <a:r>
                        <a:rPr lang="tr-TR" err="1"/>
                        <a:t>Fries</a:t>
                      </a:r>
                      <a:r>
                        <a:rPr lang="tr-TR" dirty="0"/>
                        <a:t>, </a:t>
                      </a:r>
                      <a:r>
                        <a:rPr lang="tr-TR" err="1"/>
                        <a:t>Ketchup</a:t>
                      </a:r>
                      <a:r>
                        <a:rPr lang="tr-TR" dirty="0"/>
                        <a:t>, </a:t>
                      </a:r>
                      <a:r>
                        <a:rPr lang="tr-TR" err="1"/>
                        <a:t>Mayonnaise</a:t>
                      </a:r>
                    </a:p>
                  </a:txBody>
                  <a:tcPr/>
                </a:tc>
                <a:extLst>
                  <a:ext uri="{0D108BD9-81ED-4DB2-BD59-A6C34878D82A}">
                    <a16:rowId xmlns:a16="http://schemas.microsoft.com/office/drawing/2014/main" val="2682626550"/>
                  </a:ext>
                </a:extLst>
              </a:tr>
            </a:tbl>
          </a:graphicData>
        </a:graphic>
      </p:graphicFrame>
      <p:sp>
        <p:nvSpPr>
          <p:cNvPr id="3" name="TextBox 2">
            <a:extLst>
              <a:ext uri="{FF2B5EF4-FFF2-40B4-BE49-F238E27FC236}">
                <a16:creationId xmlns:a16="http://schemas.microsoft.com/office/drawing/2014/main" id="{D49AE313-6D1A-442E-9323-C15B04A75083}"/>
              </a:ext>
            </a:extLst>
          </p:cNvPr>
          <p:cNvSpPr txBox="1"/>
          <p:nvPr/>
        </p:nvSpPr>
        <p:spPr>
          <a:xfrm>
            <a:off x="1020488" y="6018154"/>
            <a:ext cx="33752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Minimum </a:t>
            </a:r>
            <a:r>
              <a:rPr lang="tr-TR" dirty="0" err="1">
                <a:ea typeface="+mn-lt"/>
                <a:cs typeface="+mn-lt"/>
              </a:rPr>
              <a:t>Confidence</a:t>
            </a:r>
            <a:r>
              <a:rPr lang="tr-TR" dirty="0">
                <a:ea typeface="+mn-lt"/>
                <a:cs typeface="+mn-lt"/>
              </a:rPr>
              <a:t>: 0.5</a:t>
            </a:r>
            <a:endParaRPr lang="tr-TR" dirty="0"/>
          </a:p>
        </p:txBody>
      </p:sp>
    </p:spTree>
    <p:extLst>
      <p:ext uri="{BB962C8B-B14F-4D97-AF65-F5344CB8AC3E}">
        <p14:creationId xmlns:p14="http://schemas.microsoft.com/office/powerpoint/2010/main" val="425895938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83F864-AD41-40D9-B531-5AB4E7172A82}"/>
              </a:ext>
            </a:extLst>
          </p:cNvPr>
          <p:cNvSpPr>
            <a:spLocks noGrp="1"/>
          </p:cNvSpPr>
          <p:nvPr>
            <p:ph type="title"/>
          </p:nvPr>
        </p:nvSpPr>
        <p:spPr>
          <a:xfrm>
            <a:off x="593559" y="158428"/>
            <a:ext cx="4643538" cy="780420"/>
          </a:xfrm>
        </p:spPr>
        <p:txBody>
          <a:bodyPr/>
          <a:lstStyle/>
          <a:p>
            <a:r>
              <a:rPr lang="tr-TR" sz="4000" dirty="0"/>
              <a:t>Apriori - Lift</a:t>
            </a:r>
          </a:p>
        </p:txBody>
      </p:sp>
      <p:sp>
        <p:nvSpPr>
          <p:cNvPr id="7" name="TextBox 6">
            <a:extLst>
              <a:ext uri="{FF2B5EF4-FFF2-40B4-BE49-F238E27FC236}">
                <a16:creationId xmlns:a16="http://schemas.microsoft.com/office/drawing/2014/main" id="{3083CAF9-7705-4F1B-BF5F-18F9C64A2D8B}"/>
              </a:ext>
            </a:extLst>
          </p:cNvPr>
          <p:cNvSpPr txBox="1"/>
          <p:nvPr/>
        </p:nvSpPr>
        <p:spPr>
          <a:xfrm>
            <a:off x="642117" y="1188653"/>
            <a:ext cx="25224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Lift(Item1 - Item2 ) :</a:t>
            </a:r>
            <a:endParaRPr lang="tr-TR" dirty="0"/>
          </a:p>
        </p:txBody>
      </p:sp>
      <p:sp>
        <p:nvSpPr>
          <p:cNvPr id="9" name="TextBox 8">
            <a:extLst>
              <a:ext uri="{FF2B5EF4-FFF2-40B4-BE49-F238E27FC236}">
                <a16:creationId xmlns:a16="http://schemas.microsoft.com/office/drawing/2014/main" id="{78D612EC-B2C7-481B-9972-BCE700390202}"/>
              </a:ext>
            </a:extLst>
          </p:cNvPr>
          <p:cNvSpPr txBox="1"/>
          <p:nvPr/>
        </p:nvSpPr>
        <p:spPr>
          <a:xfrm>
            <a:off x="3868793" y="873343"/>
            <a:ext cx="3426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Confidence(Item1 - Item2 ) </a:t>
            </a:r>
            <a:r>
              <a:rPr lang="tr-TR" dirty="0">
                <a:ea typeface="+mn-lt"/>
                <a:cs typeface="+mn-lt"/>
              </a:rPr>
              <a:t>:</a:t>
            </a:r>
            <a:endParaRPr lang="tr-TR" dirty="0"/>
          </a:p>
        </p:txBody>
      </p:sp>
      <p:sp>
        <p:nvSpPr>
          <p:cNvPr id="11" name="TextBox 10">
            <a:extLst>
              <a:ext uri="{FF2B5EF4-FFF2-40B4-BE49-F238E27FC236}">
                <a16:creationId xmlns:a16="http://schemas.microsoft.com/office/drawing/2014/main" id="{B4A469EE-A9B8-475A-9AFA-0F72F299DC96}"/>
              </a:ext>
            </a:extLst>
          </p:cNvPr>
          <p:cNvSpPr txBox="1"/>
          <p:nvPr/>
        </p:nvSpPr>
        <p:spPr>
          <a:xfrm>
            <a:off x="4446862" y="1472432"/>
            <a:ext cx="2165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err="1">
                <a:ea typeface="+mn-lt"/>
                <a:cs typeface="+mn-lt"/>
              </a:rPr>
              <a:t>Support</a:t>
            </a:r>
            <a:r>
              <a:rPr lang="tr-TR" dirty="0">
                <a:ea typeface="+mn-lt"/>
                <a:cs typeface="+mn-lt"/>
              </a:rPr>
              <a:t>(Item2 ) :</a:t>
            </a:r>
            <a:endParaRPr lang="tr-TR" dirty="0"/>
          </a:p>
        </p:txBody>
      </p:sp>
      <p:cxnSp>
        <p:nvCxnSpPr>
          <p:cNvPr id="13" name="Straight Arrow Connector 12">
            <a:extLst>
              <a:ext uri="{FF2B5EF4-FFF2-40B4-BE49-F238E27FC236}">
                <a16:creationId xmlns:a16="http://schemas.microsoft.com/office/drawing/2014/main" id="{C5A2F4D6-1A0C-40AF-ADCD-C73C4B02C68B}"/>
              </a:ext>
            </a:extLst>
          </p:cNvPr>
          <p:cNvCxnSpPr>
            <a:cxnSpLocks/>
          </p:cNvCxnSpPr>
          <p:nvPr/>
        </p:nvCxnSpPr>
        <p:spPr>
          <a:xfrm flipV="1">
            <a:off x="3000703" y="1368973"/>
            <a:ext cx="4992412" cy="15764"/>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10" name="TextBox 9">
            <a:extLst>
              <a:ext uri="{FF2B5EF4-FFF2-40B4-BE49-F238E27FC236}">
                <a16:creationId xmlns:a16="http://schemas.microsoft.com/office/drawing/2014/main" id="{F9BD1A5A-1069-41DA-AF45-E5B34C13ADD9}"/>
              </a:ext>
            </a:extLst>
          </p:cNvPr>
          <p:cNvSpPr txBox="1"/>
          <p:nvPr/>
        </p:nvSpPr>
        <p:spPr>
          <a:xfrm>
            <a:off x="5340240" y="2686376"/>
            <a:ext cx="3389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Lift(Burgers – French Fries ) </a:t>
            </a:r>
            <a:r>
              <a:rPr lang="tr-TR" dirty="0">
                <a:ea typeface="+mn-lt"/>
                <a:cs typeface="+mn-lt"/>
              </a:rPr>
              <a:t>:</a:t>
            </a:r>
            <a:endParaRPr lang="tr-TR"/>
          </a:p>
        </p:txBody>
      </p:sp>
      <p:sp>
        <p:nvSpPr>
          <p:cNvPr id="12" name="TextBox 11">
            <a:extLst>
              <a:ext uri="{FF2B5EF4-FFF2-40B4-BE49-F238E27FC236}">
                <a16:creationId xmlns:a16="http://schemas.microsoft.com/office/drawing/2014/main" id="{CA8F9215-DC20-4729-9AA8-F5AB6936E7EB}"/>
              </a:ext>
            </a:extLst>
          </p:cNvPr>
          <p:cNvSpPr txBox="1"/>
          <p:nvPr/>
        </p:nvSpPr>
        <p:spPr>
          <a:xfrm>
            <a:off x="8792889" y="2533977"/>
            <a:ext cx="8040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1</a:t>
            </a:r>
            <a:endParaRPr lang="tr-TR"/>
          </a:p>
        </p:txBody>
      </p:sp>
      <p:sp>
        <p:nvSpPr>
          <p:cNvPr id="14" name="TextBox 13">
            <a:extLst>
              <a:ext uri="{FF2B5EF4-FFF2-40B4-BE49-F238E27FC236}">
                <a16:creationId xmlns:a16="http://schemas.microsoft.com/office/drawing/2014/main" id="{E469BDAF-593F-4C40-8A67-7C34CCDDA965}"/>
              </a:ext>
            </a:extLst>
          </p:cNvPr>
          <p:cNvSpPr txBox="1"/>
          <p:nvPr/>
        </p:nvSpPr>
        <p:spPr>
          <a:xfrm>
            <a:off x="8582682" y="2970156"/>
            <a:ext cx="12297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0.5714</a:t>
            </a:r>
            <a:endParaRPr lang="tr-TR" dirty="0"/>
          </a:p>
        </p:txBody>
      </p:sp>
      <p:cxnSp>
        <p:nvCxnSpPr>
          <p:cNvPr id="15" name="Straight Arrow Connector 14">
            <a:extLst>
              <a:ext uri="{FF2B5EF4-FFF2-40B4-BE49-F238E27FC236}">
                <a16:creationId xmlns:a16="http://schemas.microsoft.com/office/drawing/2014/main" id="{AD80256B-A46E-4C38-9593-D0E7C7899C81}"/>
              </a:ext>
            </a:extLst>
          </p:cNvPr>
          <p:cNvCxnSpPr>
            <a:cxnSpLocks/>
          </p:cNvCxnSpPr>
          <p:nvPr/>
        </p:nvCxnSpPr>
        <p:spPr>
          <a:xfrm>
            <a:off x="8550164" y="2929757"/>
            <a:ext cx="1019501" cy="1576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3" name="TextBox 2">
            <a:extLst>
              <a:ext uri="{FF2B5EF4-FFF2-40B4-BE49-F238E27FC236}">
                <a16:creationId xmlns:a16="http://schemas.microsoft.com/office/drawing/2014/main" id="{6E1B5862-957F-45F0-B74D-936057542D56}"/>
              </a:ext>
            </a:extLst>
          </p:cNvPr>
          <p:cNvSpPr txBox="1"/>
          <p:nvPr/>
        </p:nvSpPr>
        <p:spPr>
          <a:xfrm>
            <a:off x="9670500" y="2749437"/>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17" name="TextBox 16">
            <a:extLst>
              <a:ext uri="{FF2B5EF4-FFF2-40B4-BE49-F238E27FC236}">
                <a16:creationId xmlns:a16="http://schemas.microsoft.com/office/drawing/2014/main" id="{46CB4FE2-5FFC-4F0B-806F-9DFE5CA815A9}"/>
              </a:ext>
            </a:extLst>
          </p:cNvPr>
          <p:cNvSpPr txBox="1"/>
          <p:nvPr/>
        </p:nvSpPr>
        <p:spPr>
          <a:xfrm>
            <a:off x="9938516" y="2749438"/>
            <a:ext cx="9459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1.75</a:t>
            </a:r>
            <a:endParaRPr lang="tr-TR" dirty="0"/>
          </a:p>
        </p:txBody>
      </p:sp>
      <p:sp>
        <p:nvSpPr>
          <p:cNvPr id="18" name="TextBox 17">
            <a:extLst>
              <a:ext uri="{FF2B5EF4-FFF2-40B4-BE49-F238E27FC236}">
                <a16:creationId xmlns:a16="http://schemas.microsoft.com/office/drawing/2014/main" id="{F1772AFD-2783-47C6-A7ED-2B0E5D1E2A3E}"/>
              </a:ext>
            </a:extLst>
          </p:cNvPr>
          <p:cNvSpPr txBox="1"/>
          <p:nvPr/>
        </p:nvSpPr>
        <p:spPr>
          <a:xfrm>
            <a:off x="5340239" y="3490417"/>
            <a:ext cx="33895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Lift(Burgers – Mayonnaise ) </a:t>
            </a:r>
            <a:r>
              <a:rPr lang="tr-TR" dirty="0">
                <a:ea typeface="+mn-lt"/>
                <a:cs typeface="+mn-lt"/>
              </a:rPr>
              <a:t>:</a:t>
            </a:r>
            <a:endParaRPr lang="tr-TR" dirty="0"/>
          </a:p>
        </p:txBody>
      </p:sp>
      <p:sp>
        <p:nvSpPr>
          <p:cNvPr id="19" name="TextBox 18">
            <a:extLst>
              <a:ext uri="{FF2B5EF4-FFF2-40B4-BE49-F238E27FC236}">
                <a16:creationId xmlns:a16="http://schemas.microsoft.com/office/drawing/2014/main" id="{9B4D7549-63CA-48D0-8A7C-A3CF98462156}"/>
              </a:ext>
            </a:extLst>
          </p:cNvPr>
          <p:cNvSpPr txBox="1"/>
          <p:nvPr/>
        </p:nvSpPr>
        <p:spPr>
          <a:xfrm>
            <a:off x="8913757" y="3411590"/>
            <a:ext cx="756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a:t>
            </a:r>
            <a:endParaRPr lang="tr-TR" dirty="0"/>
          </a:p>
        </p:txBody>
      </p:sp>
      <p:cxnSp>
        <p:nvCxnSpPr>
          <p:cNvPr id="20" name="Straight Arrow Connector 19">
            <a:extLst>
              <a:ext uri="{FF2B5EF4-FFF2-40B4-BE49-F238E27FC236}">
                <a16:creationId xmlns:a16="http://schemas.microsoft.com/office/drawing/2014/main" id="{B6C84AF6-36F6-443C-9EAA-7924F091B76E}"/>
              </a:ext>
            </a:extLst>
          </p:cNvPr>
          <p:cNvCxnSpPr>
            <a:cxnSpLocks/>
          </p:cNvCxnSpPr>
          <p:nvPr/>
        </p:nvCxnSpPr>
        <p:spPr>
          <a:xfrm flipV="1">
            <a:off x="8628991" y="3765330"/>
            <a:ext cx="1177156" cy="5254"/>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21" name="TextBox 20">
            <a:extLst>
              <a:ext uri="{FF2B5EF4-FFF2-40B4-BE49-F238E27FC236}">
                <a16:creationId xmlns:a16="http://schemas.microsoft.com/office/drawing/2014/main" id="{CD376E5F-DA68-4788-8981-9E60962748FF}"/>
              </a:ext>
            </a:extLst>
          </p:cNvPr>
          <p:cNvSpPr txBox="1"/>
          <p:nvPr/>
        </p:nvSpPr>
        <p:spPr>
          <a:xfrm>
            <a:off x="8792887" y="3779451"/>
            <a:ext cx="17026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0.5714</a:t>
            </a:r>
            <a:endParaRPr lang="tr-TR" dirty="0"/>
          </a:p>
        </p:txBody>
      </p:sp>
      <p:sp>
        <p:nvSpPr>
          <p:cNvPr id="23" name="TextBox 22">
            <a:extLst>
              <a:ext uri="{FF2B5EF4-FFF2-40B4-BE49-F238E27FC236}">
                <a16:creationId xmlns:a16="http://schemas.microsoft.com/office/drawing/2014/main" id="{5D3AB7FD-CB58-4BA1-9D96-CEA6BA69EC11}"/>
              </a:ext>
            </a:extLst>
          </p:cNvPr>
          <p:cNvSpPr txBox="1"/>
          <p:nvPr/>
        </p:nvSpPr>
        <p:spPr>
          <a:xfrm>
            <a:off x="9870197" y="3579754"/>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cxnSp>
        <p:nvCxnSpPr>
          <p:cNvPr id="27" name="Straight Arrow Connector 26">
            <a:extLst>
              <a:ext uri="{FF2B5EF4-FFF2-40B4-BE49-F238E27FC236}">
                <a16:creationId xmlns:a16="http://schemas.microsoft.com/office/drawing/2014/main" id="{3173F7CB-A538-4DC6-B9AD-C6E2A96A03E7}"/>
              </a:ext>
            </a:extLst>
          </p:cNvPr>
          <p:cNvCxnSpPr>
            <a:cxnSpLocks/>
          </p:cNvCxnSpPr>
          <p:nvPr/>
        </p:nvCxnSpPr>
        <p:spPr>
          <a:xfrm>
            <a:off x="8198067" y="4569371"/>
            <a:ext cx="798784" cy="1576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31" name="TextBox 30">
            <a:extLst>
              <a:ext uri="{FF2B5EF4-FFF2-40B4-BE49-F238E27FC236}">
                <a16:creationId xmlns:a16="http://schemas.microsoft.com/office/drawing/2014/main" id="{60881C74-FDD7-4F03-96DE-BF5639B2F189}"/>
              </a:ext>
            </a:extLst>
          </p:cNvPr>
          <p:cNvSpPr txBox="1"/>
          <p:nvPr/>
        </p:nvSpPr>
        <p:spPr>
          <a:xfrm>
            <a:off x="8997837" y="4425836"/>
            <a:ext cx="399392" cy="3745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32" name="TextBox 31">
            <a:extLst>
              <a:ext uri="{FF2B5EF4-FFF2-40B4-BE49-F238E27FC236}">
                <a16:creationId xmlns:a16="http://schemas.microsoft.com/office/drawing/2014/main" id="{E6F667EC-E7E0-44D6-90DF-9BD5FD4F13B2}"/>
              </a:ext>
            </a:extLst>
          </p:cNvPr>
          <p:cNvSpPr txBox="1"/>
          <p:nvPr/>
        </p:nvSpPr>
        <p:spPr>
          <a:xfrm>
            <a:off x="5324471" y="4336498"/>
            <a:ext cx="29376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Lift(Burgers – Ketchup ) :</a:t>
            </a:r>
            <a:endParaRPr lang="tr-TR"/>
          </a:p>
        </p:txBody>
      </p:sp>
      <p:sp>
        <p:nvSpPr>
          <p:cNvPr id="33" name="TextBox 32">
            <a:extLst>
              <a:ext uri="{FF2B5EF4-FFF2-40B4-BE49-F238E27FC236}">
                <a16:creationId xmlns:a16="http://schemas.microsoft.com/office/drawing/2014/main" id="{AC9507FF-FADC-4324-8317-FC1BA4BEFA23}"/>
              </a:ext>
            </a:extLst>
          </p:cNvPr>
          <p:cNvSpPr txBox="1"/>
          <p:nvPr/>
        </p:nvSpPr>
        <p:spPr>
          <a:xfrm>
            <a:off x="8304156" y="4210376"/>
            <a:ext cx="756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a:t>
            </a:r>
            <a:endParaRPr lang="tr-TR" dirty="0"/>
          </a:p>
        </p:txBody>
      </p:sp>
      <p:sp>
        <p:nvSpPr>
          <p:cNvPr id="36" name="TextBox 35">
            <a:extLst>
              <a:ext uri="{FF2B5EF4-FFF2-40B4-BE49-F238E27FC236}">
                <a16:creationId xmlns:a16="http://schemas.microsoft.com/office/drawing/2014/main" id="{093D0EE3-EAAE-425C-BC8E-1E3FBFA0B096}"/>
              </a:ext>
            </a:extLst>
          </p:cNvPr>
          <p:cNvSpPr txBox="1"/>
          <p:nvPr/>
        </p:nvSpPr>
        <p:spPr>
          <a:xfrm>
            <a:off x="10101426" y="3553479"/>
            <a:ext cx="9459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0.8750</a:t>
            </a:r>
            <a:endParaRPr lang="tr-TR" dirty="0"/>
          </a:p>
        </p:txBody>
      </p:sp>
      <p:sp>
        <p:nvSpPr>
          <p:cNvPr id="37" name="TextBox 36">
            <a:extLst>
              <a:ext uri="{FF2B5EF4-FFF2-40B4-BE49-F238E27FC236}">
                <a16:creationId xmlns:a16="http://schemas.microsoft.com/office/drawing/2014/main" id="{01C374B8-BB91-468C-AF29-DB9F5E2FD852}"/>
              </a:ext>
            </a:extLst>
          </p:cNvPr>
          <p:cNvSpPr txBox="1"/>
          <p:nvPr/>
        </p:nvSpPr>
        <p:spPr>
          <a:xfrm>
            <a:off x="8146500" y="4578237"/>
            <a:ext cx="17026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0.4285</a:t>
            </a:r>
            <a:endParaRPr lang="tr-TR" dirty="0"/>
          </a:p>
        </p:txBody>
      </p:sp>
      <p:sp>
        <p:nvSpPr>
          <p:cNvPr id="38" name="TextBox 37">
            <a:extLst>
              <a:ext uri="{FF2B5EF4-FFF2-40B4-BE49-F238E27FC236}">
                <a16:creationId xmlns:a16="http://schemas.microsoft.com/office/drawing/2014/main" id="{6ED8FAB6-5A0A-4A32-880D-AA14C272FD30}"/>
              </a:ext>
            </a:extLst>
          </p:cNvPr>
          <p:cNvSpPr txBox="1"/>
          <p:nvPr/>
        </p:nvSpPr>
        <p:spPr>
          <a:xfrm>
            <a:off x="9229066" y="4394305"/>
            <a:ext cx="9459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1.16</a:t>
            </a:r>
            <a:endParaRPr lang="tr-TR" dirty="0"/>
          </a:p>
        </p:txBody>
      </p:sp>
      <p:graphicFrame>
        <p:nvGraphicFramePr>
          <p:cNvPr id="6" name="Table 10">
            <a:extLst>
              <a:ext uri="{FF2B5EF4-FFF2-40B4-BE49-F238E27FC236}">
                <a16:creationId xmlns:a16="http://schemas.microsoft.com/office/drawing/2014/main" id="{B839AF52-1EF7-4D3C-96BB-DD6868B0FBEA}"/>
              </a:ext>
            </a:extLst>
          </p:cNvPr>
          <p:cNvGraphicFramePr>
            <a:graphicFrameLocks noGrp="1"/>
          </p:cNvGraphicFramePr>
          <p:nvPr>
            <p:extLst>
              <p:ext uri="{D42A27DB-BD31-4B8C-83A1-F6EECF244321}">
                <p14:modId xmlns:p14="http://schemas.microsoft.com/office/powerpoint/2010/main" val="516648558"/>
              </p:ext>
            </p:extLst>
          </p:nvPr>
        </p:nvGraphicFramePr>
        <p:xfrm>
          <a:off x="446689" y="2081047"/>
          <a:ext cx="4635061" cy="3529503"/>
        </p:xfrm>
        <a:graphic>
          <a:graphicData uri="http://schemas.openxmlformats.org/drawingml/2006/table">
            <a:tbl>
              <a:tblPr firstRow="1" bandRow="1">
                <a:tableStyleId>{21E4AEA4-8DFA-4A89-87EB-49C32662AFE0}</a:tableStyleId>
              </a:tblPr>
              <a:tblGrid>
                <a:gridCol w="4635061">
                  <a:extLst>
                    <a:ext uri="{9D8B030D-6E8A-4147-A177-3AD203B41FA5}">
                      <a16:colId xmlns:a16="http://schemas.microsoft.com/office/drawing/2014/main" val="831307321"/>
                    </a:ext>
                  </a:extLst>
                </a:gridCol>
              </a:tblGrid>
              <a:tr h="337504">
                <a:tc>
                  <a:txBody>
                    <a:bodyPr/>
                    <a:lstStyle/>
                    <a:p>
                      <a:pPr algn="ctr"/>
                      <a:r>
                        <a:rPr lang="tr-TR" dirty="0"/>
                        <a:t>PRODUCTS</a:t>
                      </a:r>
                    </a:p>
                  </a:txBody>
                  <a:tcPr/>
                </a:tc>
                <a:extLst>
                  <a:ext uri="{0D108BD9-81ED-4DB2-BD59-A6C34878D82A}">
                    <a16:rowId xmlns:a16="http://schemas.microsoft.com/office/drawing/2014/main" val="485275920"/>
                  </a:ext>
                </a:extLst>
              </a:tr>
              <a:tr h="337504">
                <a:tc>
                  <a:txBody>
                    <a:bodyPr/>
                    <a:lstStyle/>
                    <a:p>
                      <a:r>
                        <a:rPr lang="tr-TR" err="1"/>
                        <a:t>Burgers</a:t>
                      </a:r>
                      <a:r>
                        <a:rPr lang="tr-TR" dirty="0"/>
                        <a:t>, French </a:t>
                      </a:r>
                      <a:r>
                        <a:rPr lang="tr-TR" err="1"/>
                        <a:t>Fries</a:t>
                      </a:r>
                      <a:r>
                        <a:rPr lang="tr-TR" dirty="0"/>
                        <a:t>, Cola</a:t>
                      </a:r>
                    </a:p>
                  </a:txBody>
                  <a:tcPr/>
                </a:tc>
                <a:extLst>
                  <a:ext uri="{0D108BD9-81ED-4DB2-BD59-A6C34878D82A}">
                    <a16:rowId xmlns:a16="http://schemas.microsoft.com/office/drawing/2014/main" val="2008772830"/>
                  </a:ext>
                </a:extLst>
              </a:tr>
              <a:tr h="337504">
                <a:tc>
                  <a:txBody>
                    <a:bodyPr/>
                    <a:lstStyle/>
                    <a:p>
                      <a:r>
                        <a:rPr lang="tr-TR" err="1"/>
                        <a:t>Burgers</a:t>
                      </a:r>
                      <a:r>
                        <a:rPr lang="tr-TR" dirty="0"/>
                        <a:t>, French </a:t>
                      </a:r>
                      <a:r>
                        <a:rPr lang="tr-TR" err="1"/>
                        <a:t>Fries</a:t>
                      </a:r>
                      <a:r>
                        <a:rPr lang="tr-TR" dirty="0"/>
                        <a:t>, </a:t>
                      </a:r>
                      <a:r>
                        <a:rPr lang="tr-TR" err="1"/>
                        <a:t>Mayonnaise</a:t>
                      </a:r>
                    </a:p>
                  </a:txBody>
                  <a:tcPr/>
                </a:tc>
                <a:extLst>
                  <a:ext uri="{0D108BD9-81ED-4DB2-BD59-A6C34878D82A}">
                    <a16:rowId xmlns:a16="http://schemas.microsoft.com/office/drawing/2014/main" val="2072900856"/>
                  </a:ext>
                </a:extLst>
              </a:tr>
              <a:tr h="337504">
                <a:tc>
                  <a:txBody>
                    <a:bodyPr/>
                    <a:lstStyle/>
                    <a:p>
                      <a:r>
                        <a:rPr lang="tr-TR" err="1"/>
                        <a:t>Vegetables</a:t>
                      </a:r>
                      <a:r>
                        <a:rPr lang="tr-TR" dirty="0"/>
                        <a:t>, </a:t>
                      </a:r>
                      <a:r>
                        <a:rPr lang="tr-TR"/>
                        <a:t>Fruits, Mayonnaise</a:t>
                      </a:r>
                      <a:endParaRPr lang="tr-TR" dirty="0" err="1"/>
                    </a:p>
                  </a:txBody>
                  <a:tcPr/>
                </a:tc>
                <a:extLst>
                  <a:ext uri="{0D108BD9-81ED-4DB2-BD59-A6C34878D82A}">
                    <a16:rowId xmlns:a16="http://schemas.microsoft.com/office/drawing/2014/main" val="1463822416"/>
                  </a:ext>
                </a:extLst>
              </a:tr>
              <a:tr h="337504">
                <a:tc>
                  <a:txBody>
                    <a:bodyPr/>
                    <a:lstStyle/>
                    <a:p>
                      <a:r>
                        <a:rPr lang="tr-TR" dirty="0"/>
                        <a:t>Pasta, </a:t>
                      </a:r>
                      <a:r>
                        <a:rPr lang="tr-TR" err="1"/>
                        <a:t>Fruits</a:t>
                      </a:r>
                      <a:r>
                        <a:rPr lang="tr-TR" dirty="0"/>
                        <a:t>, </a:t>
                      </a:r>
                      <a:r>
                        <a:rPr lang="tr-TR" err="1"/>
                        <a:t>Butter</a:t>
                      </a:r>
                      <a:r>
                        <a:rPr lang="tr-TR" dirty="0"/>
                        <a:t>, Vegetables, </a:t>
                      </a:r>
                      <a:r>
                        <a:rPr lang="tr-TR"/>
                        <a:t>Ketchup,Mayonnaise</a:t>
                      </a:r>
                      <a:endParaRPr lang="tr-TR" dirty="0" err="1"/>
                    </a:p>
                  </a:txBody>
                  <a:tcPr/>
                </a:tc>
                <a:extLst>
                  <a:ext uri="{0D108BD9-81ED-4DB2-BD59-A6C34878D82A}">
                    <a16:rowId xmlns:a16="http://schemas.microsoft.com/office/drawing/2014/main" val="2718456492"/>
                  </a:ext>
                </a:extLst>
              </a:tr>
              <a:tr h="337504">
                <a:tc>
                  <a:txBody>
                    <a:bodyPr/>
                    <a:lstStyle/>
                    <a:p>
                      <a:r>
                        <a:rPr lang="tr-TR"/>
                        <a:t>Burgers, Ketchup, French Fries</a:t>
                      </a:r>
                      <a:endParaRPr lang="tr-TR" dirty="0"/>
                    </a:p>
                  </a:txBody>
                  <a:tcPr/>
                </a:tc>
                <a:extLst>
                  <a:ext uri="{0D108BD9-81ED-4DB2-BD59-A6C34878D82A}">
                    <a16:rowId xmlns:a16="http://schemas.microsoft.com/office/drawing/2014/main" val="3329028347"/>
                  </a:ext>
                </a:extLst>
              </a:tr>
              <a:tr h="337504">
                <a:tc>
                  <a:txBody>
                    <a:bodyPr/>
                    <a:lstStyle/>
                    <a:p>
                      <a:r>
                        <a:rPr lang="tr-TR" err="1"/>
                        <a:t>Fruits</a:t>
                      </a:r>
                      <a:r>
                        <a:rPr lang="tr-TR" dirty="0"/>
                        <a:t>, </a:t>
                      </a:r>
                      <a:r>
                        <a:rPr lang="tr-TR" err="1"/>
                        <a:t>Orange</a:t>
                      </a:r>
                      <a:r>
                        <a:rPr lang="tr-TR" dirty="0"/>
                        <a:t> </a:t>
                      </a:r>
                      <a:r>
                        <a:rPr lang="tr-TR" err="1"/>
                        <a:t>Juice</a:t>
                      </a:r>
                      <a:r>
                        <a:rPr lang="tr-TR" dirty="0"/>
                        <a:t>, </a:t>
                      </a:r>
                      <a:r>
                        <a:rPr lang="tr-TR" err="1"/>
                        <a:t>Vegetables</a:t>
                      </a:r>
                    </a:p>
                  </a:txBody>
                  <a:tcPr/>
                </a:tc>
                <a:extLst>
                  <a:ext uri="{0D108BD9-81ED-4DB2-BD59-A6C34878D82A}">
                    <a16:rowId xmlns:a16="http://schemas.microsoft.com/office/drawing/2014/main" val="2892860961"/>
                  </a:ext>
                </a:extLst>
              </a:tr>
              <a:tr h="694863">
                <a:tc>
                  <a:txBody>
                    <a:bodyPr/>
                    <a:lstStyle/>
                    <a:p>
                      <a:r>
                        <a:rPr lang="tr-TR" err="1"/>
                        <a:t>Burgers</a:t>
                      </a:r>
                      <a:r>
                        <a:rPr lang="tr-TR" dirty="0"/>
                        <a:t>, French </a:t>
                      </a:r>
                      <a:r>
                        <a:rPr lang="tr-TR" err="1"/>
                        <a:t>Fries</a:t>
                      </a:r>
                      <a:r>
                        <a:rPr lang="tr-TR" dirty="0"/>
                        <a:t>, </a:t>
                      </a:r>
                      <a:r>
                        <a:rPr lang="tr-TR" err="1"/>
                        <a:t>Ketchup</a:t>
                      </a:r>
                      <a:r>
                        <a:rPr lang="tr-TR" dirty="0"/>
                        <a:t>, </a:t>
                      </a:r>
                      <a:r>
                        <a:rPr lang="tr-TR" err="1"/>
                        <a:t>Mayonnaise</a:t>
                      </a:r>
                    </a:p>
                  </a:txBody>
                  <a:tcPr/>
                </a:tc>
                <a:extLst>
                  <a:ext uri="{0D108BD9-81ED-4DB2-BD59-A6C34878D82A}">
                    <a16:rowId xmlns:a16="http://schemas.microsoft.com/office/drawing/2014/main" val="2682626550"/>
                  </a:ext>
                </a:extLst>
              </a:tr>
            </a:tbl>
          </a:graphicData>
        </a:graphic>
      </p:graphicFrame>
      <p:sp>
        <p:nvSpPr>
          <p:cNvPr id="8" name="TextBox 7">
            <a:extLst>
              <a:ext uri="{FF2B5EF4-FFF2-40B4-BE49-F238E27FC236}">
                <a16:creationId xmlns:a16="http://schemas.microsoft.com/office/drawing/2014/main" id="{105CA574-1C7A-460B-A9D8-9FE2B70A89B3}"/>
              </a:ext>
            </a:extLst>
          </p:cNvPr>
          <p:cNvSpPr txBox="1"/>
          <p:nvPr/>
        </p:nvSpPr>
        <p:spPr>
          <a:xfrm>
            <a:off x="400378" y="5860501"/>
            <a:ext cx="987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RULES</a:t>
            </a:r>
          </a:p>
        </p:txBody>
      </p:sp>
      <p:sp>
        <p:nvSpPr>
          <p:cNvPr id="16" name="TextBox 15">
            <a:extLst>
              <a:ext uri="{FF2B5EF4-FFF2-40B4-BE49-F238E27FC236}">
                <a16:creationId xmlns:a16="http://schemas.microsoft.com/office/drawing/2014/main" id="{97830A87-DFA6-4D29-8341-C6C50AED6A1E}"/>
              </a:ext>
            </a:extLst>
          </p:cNvPr>
          <p:cNvSpPr txBox="1"/>
          <p:nvPr/>
        </p:nvSpPr>
        <p:spPr>
          <a:xfrm>
            <a:off x="1367330" y="5860503"/>
            <a:ext cx="1072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a:t>Burgers</a:t>
            </a:r>
          </a:p>
        </p:txBody>
      </p:sp>
      <p:sp>
        <p:nvSpPr>
          <p:cNvPr id="28" name="Arrow: Right 27">
            <a:extLst>
              <a:ext uri="{FF2B5EF4-FFF2-40B4-BE49-F238E27FC236}">
                <a16:creationId xmlns:a16="http://schemas.microsoft.com/office/drawing/2014/main" id="{DCFE90BE-40B5-4960-8C0E-7E5A96A17958}"/>
              </a:ext>
            </a:extLst>
          </p:cNvPr>
          <p:cNvSpPr/>
          <p:nvPr/>
        </p:nvSpPr>
        <p:spPr>
          <a:xfrm>
            <a:off x="2416906" y="5819525"/>
            <a:ext cx="977462" cy="483475"/>
          </a:xfrm>
          <a:prstGeom prst="rightArrow">
            <a:avLst/>
          </a:prstGeom>
          <a:solidFill>
            <a:srgbClr val="ED7D31"/>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sp>
        <p:nvSpPr>
          <p:cNvPr id="44" name="Arrow: Right 43">
            <a:extLst>
              <a:ext uri="{FF2B5EF4-FFF2-40B4-BE49-F238E27FC236}">
                <a16:creationId xmlns:a16="http://schemas.microsoft.com/office/drawing/2014/main" id="{56E53029-41A1-4717-B211-E79C2C6538E2}"/>
              </a:ext>
            </a:extLst>
          </p:cNvPr>
          <p:cNvSpPr/>
          <p:nvPr/>
        </p:nvSpPr>
        <p:spPr>
          <a:xfrm>
            <a:off x="6121803" y="5803759"/>
            <a:ext cx="977462" cy="483475"/>
          </a:xfrm>
          <a:prstGeom prst="rightArrow">
            <a:avLst/>
          </a:prstGeom>
          <a:solidFill>
            <a:srgbClr val="ED7D31"/>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sp>
        <p:nvSpPr>
          <p:cNvPr id="46" name="Arrow: Right 45">
            <a:extLst>
              <a:ext uri="{FF2B5EF4-FFF2-40B4-BE49-F238E27FC236}">
                <a16:creationId xmlns:a16="http://schemas.microsoft.com/office/drawing/2014/main" id="{19A66773-A979-4B84-A4BB-3D2C6AFCE769}"/>
              </a:ext>
            </a:extLst>
          </p:cNvPr>
          <p:cNvSpPr/>
          <p:nvPr/>
        </p:nvSpPr>
        <p:spPr>
          <a:xfrm>
            <a:off x="9432561" y="5803759"/>
            <a:ext cx="977462" cy="483475"/>
          </a:xfrm>
          <a:prstGeom prst="rightArrow">
            <a:avLst/>
          </a:prstGeom>
          <a:solidFill>
            <a:srgbClr val="ED7D31"/>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sp>
        <p:nvSpPr>
          <p:cNvPr id="48" name="TextBox 47">
            <a:extLst>
              <a:ext uri="{FF2B5EF4-FFF2-40B4-BE49-F238E27FC236}">
                <a16:creationId xmlns:a16="http://schemas.microsoft.com/office/drawing/2014/main" id="{04DEE097-CF03-4355-80A6-B08AED67BE96}"/>
              </a:ext>
            </a:extLst>
          </p:cNvPr>
          <p:cNvSpPr txBox="1"/>
          <p:nvPr/>
        </p:nvSpPr>
        <p:spPr>
          <a:xfrm>
            <a:off x="3364294" y="5876267"/>
            <a:ext cx="16291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French Fries</a:t>
            </a:r>
          </a:p>
        </p:txBody>
      </p:sp>
      <p:sp>
        <p:nvSpPr>
          <p:cNvPr id="49" name="TextBox 48">
            <a:extLst>
              <a:ext uri="{FF2B5EF4-FFF2-40B4-BE49-F238E27FC236}">
                <a16:creationId xmlns:a16="http://schemas.microsoft.com/office/drawing/2014/main" id="{33744C0A-156E-4260-A5DE-8754F80AF732}"/>
              </a:ext>
            </a:extLst>
          </p:cNvPr>
          <p:cNvSpPr txBox="1"/>
          <p:nvPr/>
        </p:nvSpPr>
        <p:spPr>
          <a:xfrm>
            <a:off x="2449894" y="5860499"/>
            <a:ext cx="9459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1.75</a:t>
            </a:r>
            <a:endParaRPr lang="tr-TR" dirty="0"/>
          </a:p>
        </p:txBody>
      </p:sp>
      <p:sp>
        <p:nvSpPr>
          <p:cNvPr id="50" name="TextBox 49">
            <a:extLst>
              <a:ext uri="{FF2B5EF4-FFF2-40B4-BE49-F238E27FC236}">
                <a16:creationId xmlns:a16="http://schemas.microsoft.com/office/drawing/2014/main" id="{89A0A2AE-D4F7-4026-B418-818C4D6B6428}"/>
              </a:ext>
            </a:extLst>
          </p:cNvPr>
          <p:cNvSpPr txBox="1"/>
          <p:nvPr/>
        </p:nvSpPr>
        <p:spPr>
          <a:xfrm>
            <a:off x="5103757" y="5860502"/>
            <a:ext cx="1072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a:t>Burgers</a:t>
            </a:r>
          </a:p>
        </p:txBody>
      </p:sp>
      <p:sp>
        <p:nvSpPr>
          <p:cNvPr id="52" name="TextBox 51">
            <a:extLst>
              <a:ext uri="{FF2B5EF4-FFF2-40B4-BE49-F238E27FC236}">
                <a16:creationId xmlns:a16="http://schemas.microsoft.com/office/drawing/2014/main" id="{15405026-1DE1-46EE-BD53-CE47E3E2DE0D}"/>
              </a:ext>
            </a:extLst>
          </p:cNvPr>
          <p:cNvSpPr txBox="1"/>
          <p:nvPr/>
        </p:nvSpPr>
        <p:spPr>
          <a:xfrm>
            <a:off x="7100722" y="5860501"/>
            <a:ext cx="12717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a:t>Ketchup</a:t>
            </a:r>
          </a:p>
        </p:txBody>
      </p:sp>
      <p:sp>
        <p:nvSpPr>
          <p:cNvPr id="53" name="TextBox 52">
            <a:extLst>
              <a:ext uri="{FF2B5EF4-FFF2-40B4-BE49-F238E27FC236}">
                <a16:creationId xmlns:a16="http://schemas.microsoft.com/office/drawing/2014/main" id="{7D39F379-1B5E-41A8-B7AD-7373C2B9F64B}"/>
              </a:ext>
            </a:extLst>
          </p:cNvPr>
          <p:cNvSpPr txBox="1"/>
          <p:nvPr/>
        </p:nvSpPr>
        <p:spPr>
          <a:xfrm>
            <a:off x="6154790" y="5860498"/>
            <a:ext cx="9459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1.16</a:t>
            </a:r>
            <a:endParaRPr lang="tr-TR" dirty="0"/>
          </a:p>
        </p:txBody>
      </p:sp>
      <p:sp>
        <p:nvSpPr>
          <p:cNvPr id="54" name="TextBox 53">
            <a:extLst>
              <a:ext uri="{FF2B5EF4-FFF2-40B4-BE49-F238E27FC236}">
                <a16:creationId xmlns:a16="http://schemas.microsoft.com/office/drawing/2014/main" id="{DE5602A4-1FF6-4E0E-AE5A-6ACE635A6D68}"/>
              </a:ext>
            </a:extLst>
          </p:cNvPr>
          <p:cNvSpPr txBox="1"/>
          <p:nvPr/>
        </p:nvSpPr>
        <p:spPr>
          <a:xfrm>
            <a:off x="8430280" y="5860501"/>
            <a:ext cx="1072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a:t>Burgers</a:t>
            </a:r>
          </a:p>
        </p:txBody>
      </p:sp>
      <p:sp>
        <p:nvSpPr>
          <p:cNvPr id="55" name="TextBox 54">
            <a:extLst>
              <a:ext uri="{FF2B5EF4-FFF2-40B4-BE49-F238E27FC236}">
                <a16:creationId xmlns:a16="http://schemas.microsoft.com/office/drawing/2014/main" id="{858FC79B-B6E8-48A7-9D56-57FFF7C52554}"/>
              </a:ext>
            </a:extLst>
          </p:cNvPr>
          <p:cNvSpPr txBox="1"/>
          <p:nvPr/>
        </p:nvSpPr>
        <p:spPr>
          <a:xfrm>
            <a:off x="10379948" y="5871010"/>
            <a:ext cx="16501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tr-TR"/>
              <a:t>Mayonnaise</a:t>
            </a:r>
          </a:p>
        </p:txBody>
      </p:sp>
      <p:sp>
        <p:nvSpPr>
          <p:cNvPr id="56" name="TextBox 55">
            <a:extLst>
              <a:ext uri="{FF2B5EF4-FFF2-40B4-BE49-F238E27FC236}">
                <a16:creationId xmlns:a16="http://schemas.microsoft.com/office/drawing/2014/main" id="{E59D05D2-0364-435C-B791-A4105FB85B88}"/>
              </a:ext>
            </a:extLst>
          </p:cNvPr>
          <p:cNvSpPr txBox="1"/>
          <p:nvPr/>
        </p:nvSpPr>
        <p:spPr>
          <a:xfrm>
            <a:off x="9434018" y="5871009"/>
            <a:ext cx="9459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0.8750</a:t>
            </a:r>
            <a:endParaRPr lang="tr-TR" dirty="0"/>
          </a:p>
        </p:txBody>
      </p:sp>
    </p:spTree>
    <p:extLst>
      <p:ext uri="{BB962C8B-B14F-4D97-AF65-F5344CB8AC3E}">
        <p14:creationId xmlns:p14="http://schemas.microsoft.com/office/powerpoint/2010/main" val="1134506631"/>
      </p:ext>
    </p:extLst>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CAB2-A963-4727-B04F-490494A17279}"/>
              </a:ext>
            </a:extLst>
          </p:cNvPr>
          <p:cNvSpPr>
            <a:spLocks noGrp="1"/>
          </p:cNvSpPr>
          <p:nvPr>
            <p:ph type="title"/>
          </p:nvPr>
        </p:nvSpPr>
        <p:spPr>
          <a:xfrm>
            <a:off x="509477" y="232001"/>
            <a:ext cx="9404723" cy="1400530"/>
          </a:xfrm>
        </p:spPr>
        <p:txBody>
          <a:bodyPr/>
          <a:lstStyle/>
          <a:p>
            <a:r>
              <a:rPr lang="tr-TR" sz="3200" dirty="0"/>
              <a:t>What if we interest burgers and </a:t>
            </a:r>
            <a:r>
              <a:rPr lang="tr-TR" sz="3200"/>
              <a:t>french fries ?</a:t>
            </a:r>
            <a:endParaRPr lang="tr-TR" sz="3200" dirty="0"/>
          </a:p>
        </p:txBody>
      </p:sp>
      <p:graphicFrame>
        <p:nvGraphicFramePr>
          <p:cNvPr id="5" name="Table 10">
            <a:extLst>
              <a:ext uri="{FF2B5EF4-FFF2-40B4-BE49-F238E27FC236}">
                <a16:creationId xmlns:a16="http://schemas.microsoft.com/office/drawing/2014/main" id="{B28D9214-9792-4E79-AC54-A2375437047A}"/>
              </a:ext>
            </a:extLst>
          </p:cNvPr>
          <p:cNvGraphicFramePr>
            <a:graphicFrameLocks noGrp="1"/>
          </p:cNvGraphicFramePr>
          <p:nvPr>
            <p:extLst>
              <p:ext uri="{D42A27DB-BD31-4B8C-83A1-F6EECF244321}">
                <p14:modId xmlns:p14="http://schemas.microsoft.com/office/powerpoint/2010/main" val="1537200678"/>
              </p:ext>
            </p:extLst>
          </p:nvPr>
        </p:nvGraphicFramePr>
        <p:xfrm>
          <a:off x="69272" y="930164"/>
          <a:ext cx="4635061" cy="3529503"/>
        </p:xfrm>
        <a:graphic>
          <a:graphicData uri="http://schemas.openxmlformats.org/drawingml/2006/table">
            <a:tbl>
              <a:tblPr firstRow="1" bandRow="1">
                <a:tableStyleId>{21E4AEA4-8DFA-4A89-87EB-49C32662AFE0}</a:tableStyleId>
              </a:tblPr>
              <a:tblGrid>
                <a:gridCol w="4635061">
                  <a:extLst>
                    <a:ext uri="{9D8B030D-6E8A-4147-A177-3AD203B41FA5}">
                      <a16:colId xmlns:a16="http://schemas.microsoft.com/office/drawing/2014/main" val="831307321"/>
                    </a:ext>
                  </a:extLst>
                </a:gridCol>
              </a:tblGrid>
              <a:tr h="337504">
                <a:tc>
                  <a:txBody>
                    <a:bodyPr/>
                    <a:lstStyle/>
                    <a:p>
                      <a:pPr algn="ctr"/>
                      <a:r>
                        <a:rPr lang="tr-TR" dirty="0"/>
                        <a:t>PRODUCTS</a:t>
                      </a:r>
                    </a:p>
                  </a:txBody>
                  <a:tcPr/>
                </a:tc>
                <a:extLst>
                  <a:ext uri="{0D108BD9-81ED-4DB2-BD59-A6C34878D82A}">
                    <a16:rowId xmlns:a16="http://schemas.microsoft.com/office/drawing/2014/main" val="485275920"/>
                  </a:ext>
                </a:extLst>
              </a:tr>
              <a:tr h="337504">
                <a:tc>
                  <a:txBody>
                    <a:bodyPr/>
                    <a:lstStyle/>
                    <a:p>
                      <a:r>
                        <a:rPr lang="tr-TR" err="1"/>
                        <a:t>Burgers</a:t>
                      </a:r>
                      <a:r>
                        <a:rPr lang="tr-TR" dirty="0"/>
                        <a:t>, French </a:t>
                      </a:r>
                      <a:r>
                        <a:rPr lang="tr-TR" err="1"/>
                        <a:t>Fries</a:t>
                      </a:r>
                      <a:r>
                        <a:rPr lang="tr-TR" dirty="0"/>
                        <a:t>, Cola</a:t>
                      </a:r>
                    </a:p>
                  </a:txBody>
                  <a:tcPr/>
                </a:tc>
                <a:extLst>
                  <a:ext uri="{0D108BD9-81ED-4DB2-BD59-A6C34878D82A}">
                    <a16:rowId xmlns:a16="http://schemas.microsoft.com/office/drawing/2014/main" val="2008772830"/>
                  </a:ext>
                </a:extLst>
              </a:tr>
              <a:tr h="337504">
                <a:tc>
                  <a:txBody>
                    <a:bodyPr/>
                    <a:lstStyle/>
                    <a:p>
                      <a:r>
                        <a:rPr lang="tr-TR" err="1"/>
                        <a:t>Burgers</a:t>
                      </a:r>
                      <a:r>
                        <a:rPr lang="tr-TR" dirty="0"/>
                        <a:t>, French </a:t>
                      </a:r>
                      <a:r>
                        <a:rPr lang="tr-TR" err="1"/>
                        <a:t>Fries</a:t>
                      </a:r>
                      <a:r>
                        <a:rPr lang="tr-TR" dirty="0"/>
                        <a:t>, </a:t>
                      </a:r>
                      <a:r>
                        <a:rPr lang="tr-TR" err="1"/>
                        <a:t>Mayonnaise</a:t>
                      </a:r>
                    </a:p>
                  </a:txBody>
                  <a:tcPr/>
                </a:tc>
                <a:extLst>
                  <a:ext uri="{0D108BD9-81ED-4DB2-BD59-A6C34878D82A}">
                    <a16:rowId xmlns:a16="http://schemas.microsoft.com/office/drawing/2014/main" val="2072900856"/>
                  </a:ext>
                </a:extLst>
              </a:tr>
              <a:tr h="337504">
                <a:tc>
                  <a:txBody>
                    <a:bodyPr/>
                    <a:lstStyle/>
                    <a:p>
                      <a:r>
                        <a:rPr lang="tr-TR" err="1"/>
                        <a:t>Vegetables</a:t>
                      </a:r>
                      <a:r>
                        <a:rPr lang="tr-TR" dirty="0"/>
                        <a:t>, </a:t>
                      </a:r>
                      <a:r>
                        <a:rPr lang="tr-TR"/>
                        <a:t>Fruits, Mayonnaise</a:t>
                      </a:r>
                      <a:endParaRPr lang="tr-TR" dirty="0" err="1"/>
                    </a:p>
                  </a:txBody>
                  <a:tcPr/>
                </a:tc>
                <a:extLst>
                  <a:ext uri="{0D108BD9-81ED-4DB2-BD59-A6C34878D82A}">
                    <a16:rowId xmlns:a16="http://schemas.microsoft.com/office/drawing/2014/main" val="1463822416"/>
                  </a:ext>
                </a:extLst>
              </a:tr>
              <a:tr h="337504">
                <a:tc>
                  <a:txBody>
                    <a:bodyPr/>
                    <a:lstStyle/>
                    <a:p>
                      <a:r>
                        <a:rPr lang="tr-TR" dirty="0"/>
                        <a:t>Pasta, </a:t>
                      </a:r>
                      <a:r>
                        <a:rPr lang="tr-TR" err="1"/>
                        <a:t>Fruits</a:t>
                      </a:r>
                      <a:r>
                        <a:rPr lang="tr-TR" dirty="0"/>
                        <a:t>, </a:t>
                      </a:r>
                      <a:r>
                        <a:rPr lang="tr-TR" err="1"/>
                        <a:t>Butter</a:t>
                      </a:r>
                      <a:r>
                        <a:rPr lang="tr-TR" dirty="0"/>
                        <a:t>, Vegetables, </a:t>
                      </a:r>
                      <a:r>
                        <a:rPr lang="tr-TR"/>
                        <a:t>Ketchup,Mayonnaise</a:t>
                      </a:r>
                      <a:endParaRPr lang="tr-TR" dirty="0" err="1"/>
                    </a:p>
                  </a:txBody>
                  <a:tcPr/>
                </a:tc>
                <a:extLst>
                  <a:ext uri="{0D108BD9-81ED-4DB2-BD59-A6C34878D82A}">
                    <a16:rowId xmlns:a16="http://schemas.microsoft.com/office/drawing/2014/main" val="2718456492"/>
                  </a:ext>
                </a:extLst>
              </a:tr>
              <a:tr h="337504">
                <a:tc>
                  <a:txBody>
                    <a:bodyPr/>
                    <a:lstStyle/>
                    <a:p>
                      <a:r>
                        <a:rPr lang="tr-TR"/>
                        <a:t>Burgers, Ketchup, French Fries</a:t>
                      </a:r>
                      <a:endParaRPr lang="tr-TR" dirty="0"/>
                    </a:p>
                  </a:txBody>
                  <a:tcPr/>
                </a:tc>
                <a:extLst>
                  <a:ext uri="{0D108BD9-81ED-4DB2-BD59-A6C34878D82A}">
                    <a16:rowId xmlns:a16="http://schemas.microsoft.com/office/drawing/2014/main" val="3329028347"/>
                  </a:ext>
                </a:extLst>
              </a:tr>
              <a:tr h="337504">
                <a:tc>
                  <a:txBody>
                    <a:bodyPr/>
                    <a:lstStyle/>
                    <a:p>
                      <a:r>
                        <a:rPr lang="tr-TR" err="1"/>
                        <a:t>Fruits</a:t>
                      </a:r>
                      <a:r>
                        <a:rPr lang="tr-TR" dirty="0"/>
                        <a:t>, </a:t>
                      </a:r>
                      <a:r>
                        <a:rPr lang="tr-TR" err="1"/>
                        <a:t>Orange</a:t>
                      </a:r>
                      <a:r>
                        <a:rPr lang="tr-TR" dirty="0"/>
                        <a:t> </a:t>
                      </a:r>
                      <a:r>
                        <a:rPr lang="tr-TR" err="1"/>
                        <a:t>Juice</a:t>
                      </a:r>
                      <a:r>
                        <a:rPr lang="tr-TR" dirty="0"/>
                        <a:t>, </a:t>
                      </a:r>
                      <a:r>
                        <a:rPr lang="tr-TR" err="1"/>
                        <a:t>Vegetables</a:t>
                      </a:r>
                    </a:p>
                  </a:txBody>
                  <a:tcPr/>
                </a:tc>
                <a:extLst>
                  <a:ext uri="{0D108BD9-81ED-4DB2-BD59-A6C34878D82A}">
                    <a16:rowId xmlns:a16="http://schemas.microsoft.com/office/drawing/2014/main" val="2892860961"/>
                  </a:ext>
                </a:extLst>
              </a:tr>
              <a:tr h="694863">
                <a:tc>
                  <a:txBody>
                    <a:bodyPr/>
                    <a:lstStyle/>
                    <a:p>
                      <a:r>
                        <a:rPr lang="tr-TR" err="1"/>
                        <a:t>Burgers</a:t>
                      </a:r>
                      <a:r>
                        <a:rPr lang="tr-TR" dirty="0"/>
                        <a:t>, French </a:t>
                      </a:r>
                      <a:r>
                        <a:rPr lang="tr-TR" err="1"/>
                        <a:t>Fries</a:t>
                      </a:r>
                      <a:r>
                        <a:rPr lang="tr-TR" dirty="0"/>
                        <a:t>, </a:t>
                      </a:r>
                      <a:r>
                        <a:rPr lang="tr-TR" err="1"/>
                        <a:t>Ketchup</a:t>
                      </a:r>
                      <a:r>
                        <a:rPr lang="tr-TR" dirty="0"/>
                        <a:t>, </a:t>
                      </a:r>
                      <a:r>
                        <a:rPr lang="tr-TR" err="1"/>
                        <a:t>Mayonnaise</a:t>
                      </a:r>
                    </a:p>
                  </a:txBody>
                  <a:tcPr/>
                </a:tc>
                <a:extLst>
                  <a:ext uri="{0D108BD9-81ED-4DB2-BD59-A6C34878D82A}">
                    <a16:rowId xmlns:a16="http://schemas.microsoft.com/office/drawing/2014/main" val="2682626550"/>
                  </a:ext>
                </a:extLst>
              </a:tr>
            </a:tbl>
          </a:graphicData>
        </a:graphic>
      </p:graphicFrame>
      <p:sp>
        <p:nvSpPr>
          <p:cNvPr id="7" name="TextBox 6">
            <a:extLst>
              <a:ext uri="{FF2B5EF4-FFF2-40B4-BE49-F238E27FC236}">
                <a16:creationId xmlns:a16="http://schemas.microsoft.com/office/drawing/2014/main" id="{55C8B204-7F7D-4D5C-AFDB-3A3B0B0659A7}"/>
              </a:ext>
            </a:extLst>
          </p:cNvPr>
          <p:cNvSpPr txBox="1"/>
          <p:nvPr/>
        </p:nvSpPr>
        <p:spPr>
          <a:xfrm>
            <a:off x="4961867" y="1230693"/>
            <a:ext cx="3610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ea typeface="+mn-lt"/>
                <a:cs typeface="+mn-lt"/>
              </a:rPr>
              <a:t>Support(Burgers, </a:t>
            </a:r>
            <a:r>
              <a:rPr lang="tr-TR">
                <a:ea typeface="+mn-lt"/>
                <a:cs typeface="+mn-lt"/>
              </a:rPr>
              <a:t>French Fries) </a:t>
            </a:r>
            <a:r>
              <a:rPr lang="tr-TR" dirty="0">
                <a:ea typeface="+mn-lt"/>
                <a:cs typeface="+mn-lt"/>
              </a:rPr>
              <a:t>:</a:t>
            </a:r>
            <a:endParaRPr lang="tr-TR" dirty="0"/>
          </a:p>
        </p:txBody>
      </p:sp>
      <p:sp>
        <p:nvSpPr>
          <p:cNvPr id="9" name="TextBox 8">
            <a:extLst>
              <a:ext uri="{FF2B5EF4-FFF2-40B4-BE49-F238E27FC236}">
                <a16:creationId xmlns:a16="http://schemas.microsoft.com/office/drawing/2014/main" id="{D20253F1-4228-47AE-895D-61A060D00EA9}"/>
              </a:ext>
            </a:extLst>
          </p:cNvPr>
          <p:cNvSpPr txBox="1"/>
          <p:nvPr/>
        </p:nvSpPr>
        <p:spPr>
          <a:xfrm>
            <a:off x="8719314" y="1151866"/>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4</a:t>
            </a:r>
            <a:endParaRPr lang="tr-TR" dirty="0"/>
          </a:p>
        </p:txBody>
      </p:sp>
      <p:sp>
        <p:nvSpPr>
          <p:cNvPr id="11" name="TextBox 10">
            <a:extLst>
              <a:ext uri="{FF2B5EF4-FFF2-40B4-BE49-F238E27FC236}">
                <a16:creationId xmlns:a16="http://schemas.microsoft.com/office/drawing/2014/main" id="{18E167CA-6208-4D2D-854D-D096CBE3FD3A}"/>
              </a:ext>
            </a:extLst>
          </p:cNvPr>
          <p:cNvSpPr txBox="1"/>
          <p:nvPr/>
        </p:nvSpPr>
        <p:spPr>
          <a:xfrm>
            <a:off x="8724570" y="1493453"/>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7</a:t>
            </a:r>
            <a:endParaRPr lang="tr-TR" dirty="0"/>
          </a:p>
        </p:txBody>
      </p:sp>
      <p:sp>
        <p:nvSpPr>
          <p:cNvPr id="13" name="TextBox 12">
            <a:extLst>
              <a:ext uri="{FF2B5EF4-FFF2-40B4-BE49-F238E27FC236}">
                <a16:creationId xmlns:a16="http://schemas.microsoft.com/office/drawing/2014/main" id="{67C38045-FA64-4693-B4F0-B92CB9060376}"/>
              </a:ext>
            </a:extLst>
          </p:cNvPr>
          <p:cNvSpPr txBox="1"/>
          <p:nvPr/>
        </p:nvSpPr>
        <p:spPr>
          <a:xfrm>
            <a:off x="9370956" y="1309522"/>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0.5714</a:t>
            </a:r>
            <a:endParaRPr lang="tr-TR" dirty="0"/>
          </a:p>
        </p:txBody>
      </p:sp>
      <p:sp>
        <p:nvSpPr>
          <p:cNvPr id="15" name="TextBox 14">
            <a:extLst>
              <a:ext uri="{FF2B5EF4-FFF2-40B4-BE49-F238E27FC236}">
                <a16:creationId xmlns:a16="http://schemas.microsoft.com/office/drawing/2014/main" id="{83A436AC-C7A7-47A7-89C5-C1EB78CA7CDF}"/>
              </a:ext>
            </a:extLst>
          </p:cNvPr>
          <p:cNvSpPr txBox="1"/>
          <p:nvPr/>
        </p:nvSpPr>
        <p:spPr>
          <a:xfrm>
            <a:off x="9160748" y="1335798"/>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cxnSp>
        <p:nvCxnSpPr>
          <p:cNvPr id="17" name="Straight Arrow Connector 16">
            <a:extLst>
              <a:ext uri="{FF2B5EF4-FFF2-40B4-BE49-F238E27FC236}">
                <a16:creationId xmlns:a16="http://schemas.microsoft.com/office/drawing/2014/main" id="{472DFD16-975C-494B-A76F-E90B1592C402}"/>
              </a:ext>
            </a:extLst>
          </p:cNvPr>
          <p:cNvCxnSpPr>
            <a:cxnSpLocks/>
          </p:cNvCxnSpPr>
          <p:nvPr/>
        </p:nvCxnSpPr>
        <p:spPr>
          <a:xfrm>
            <a:off x="8623737" y="1489840"/>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84EA6BC3-D629-4239-BE41-B895B3A7C0A4}"/>
              </a:ext>
            </a:extLst>
          </p:cNvPr>
          <p:cNvCxnSpPr>
            <a:cxnSpLocks/>
          </p:cNvCxnSpPr>
          <p:nvPr/>
        </p:nvCxnSpPr>
        <p:spPr>
          <a:xfrm>
            <a:off x="6900041" y="3712779"/>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DE836400-8972-4F43-9494-A077BEA0015E}"/>
              </a:ext>
            </a:extLst>
          </p:cNvPr>
          <p:cNvCxnSpPr>
            <a:cxnSpLocks/>
          </p:cNvCxnSpPr>
          <p:nvPr/>
        </p:nvCxnSpPr>
        <p:spPr>
          <a:xfrm>
            <a:off x="7341476" y="2982309"/>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23" name="Straight Arrow Connector 22">
            <a:extLst>
              <a:ext uri="{FF2B5EF4-FFF2-40B4-BE49-F238E27FC236}">
                <a16:creationId xmlns:a16="http://schemas.microsoft.com/office/drawing/2014/main" id="{6E48463C-20C9-4A7C-A580-F6560E54DDDD}"/>
              </a:ext>
            </a:extLst>
          </p:cNvPr>
          <p:cNvCxnSpPr>
            <a:cxnSpLocks/>
          </p:cNvCxnSpPr>
          <p:nvPr/>
        </p:nvCxnSpPr>
        <p:spPr>
          <a:xfrm>
            <a:off x="7662041" y="2257096"/>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6BBCF1D0-9E14-4290-B5E2-0F37264DE383}"/>
              </a:ext>
            </a:extLst>
          </p:cNvPr>
          <p:cNvCxnSpPr>
            <a:cxnSpLocks/>
          </p:cNvCxnSpPr>
          <p:nvPr/>
        </p:nvCxnSpPr>
        <p:spPr>
          <a:xfrm>
            <a:off x="4193627" y="4884682"/>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28" name="TextBox 27">
            <a:extLst>
              <a:ext uri="{FF2B5EF4-FFF2-40B4-BE49-F238E27FC236}">
                <a16:creationId xmlns:a16="http://schemas.microsoft.com/office/drawing/2014/main" id="{4D4D46AD-8887-4AD7-97B5-EE1B5BE73A3F}"/>
              </a:ext>
            </a:extLst>
          </p:cNvPr>
          <p:cNvSpPr txBox="1"/>
          <p:nvPr/>
        </p:nvSpPr>
        <p:spPr>
          <a:xfrm>
            <a:off x="4961865" y="2733670"/>
            <a:ext cx="23385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Support(Ketchup) </a:t>
            </a:r>
            <a:r>
              <a:rPr lang="tr-TR" dirty="0">
                <a:ea typeface="+mn-lt"/>
                <a:cs typeface="+mn-lt"/>
              </a:rPr>
              <a:t>:</a:t>
            </a:r>
            <a:endParaRPr lang="tr-TR" dirty="0"/>
          </a:p>
        </p:txBody>
      </p:sp>
      <p:sp>
        <p:nvSpPr>
          <p:cNvPr id="29" name="TextBox 28">
            <a:extLst>
              <a:ext uri="{FF2B5EF4-FFF2-40B4-BE49-F238E27FC236}">
                <a16:creationId xmlns:a16="http://schemas.microsoft.com/office/drawing/2014/main" id="{682B8FEF-6997-4402-AFD6-D8CE7DC2C44B}"/>
              </a:ext>
            </a:extLst>
          </p:cNvPr>
          <p:cNvSpPr txBox="1"/>
          <p:nvPr/>
        </p:nvSpPr>
        <p:spPr>
          <a:xfrm>
            <a:off x="4961867" y="2003202"/>
            <a:ext cx="3610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Support(Mayonnaise</a:t>
            </a:r>
            <a:r>
              <a:rPr lang="tr-TR" dirty="0">
                <a:ea typeface="+mn-lt"/>
                <a:cs typeface="+mn-lt"/>
              </a:rPr>
              <a:t>) :</a:t>
            </a:r>
            <a:endParaRPr lang="tr-TR" dirty="0"/>
          </a:p>
        </p:txBody>
      </p:sp>
      <p:sp>
        <p:nvSpPr>
          <p:cNvPr id="30" name="TextBox 29">
            <a:extLst>
              <a:ext uri="{FF2B5EF4-FFF2-40B4-BE49-F238E27FC236}">
                <a16:creationId xmlns:a16="http://schemas.microsoft.com/office/drawing/2014/main" id="{67A843CE-F417-45E2-9DFE-B7E47C6251B5}"/>
              </a:ext>
            </a:extLst>
          </p:cNvPr>
          <p:cNvSpPr txBox="1"/>
          <p:nvPr/>
        </p:nvSpPr>
        <p:spPr>
          <a:xfrm>
            <a:off x="7736596" y="1861314"/>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4</a:t>
            </a:r>
            <a:endParaRPr lang="tr-TR" dirty="0"/>
          </a:p>
        </p:txBody>
      </p:sp>
      <p:sp>
        <p:nvSpPr>
          <p:cNvPr id="31" name="TextBox 30">
            <a:extLst>
              <a:ext uri="{FF2B5EF4-FFF2-40B4-BE49-F238E27FC236}">
                <a16:creationId xmlns:a16="http://schemas.microsoft.com/office/drawing/2014/main" id="{49692770-E9C4-408C-8E79-E4A3490B9D1C}"/>
              </a:ext>
            </a:extLst>
          </p:cNvPr>
          <p:cNvSpPr txBox="1"/>
          <p:nvPr/>
        </p:nvSpPr>
        <p:spPr>
          <a:xfrm>
            <a:off x="7736596" y="2260708"/>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7</a:t>
            </a:r>
            <a:endParaRPr lang="tr-TR" dirty="0"/>
          </a:p>
        </p:txBody>
      </p:sp>
      <p:sp>
        <p:nvSpPr>
          <p:cNvPr id="32" name="TextBox 31">
            <a:extLst>
              <a:ext uri="{FF2B5EF4-FFF2-40B4-BE49-F238E27FC236}">
                <a16:creationId xmlns:a16="http://schemas.microsoft.com/office/drawing/2014/main" id="{08BC0649-CFB7-4B78-AFA0-4BB2F76A8D91}"/>
              </a:ext>
            </a:extLst>
          </p:cNvPr>
          <p:cNvSpPr txBox="1"/>
          <p:nvPr/>
        </p:nvSpPr>
        <p:spPr>
          <a:xfrm>
            <a:off x="8325176" y="2076777"/>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33" name="TextBox 32">
            <a:extLst>
              <a:ext uri="{FF2B5EF4-FFF2-40B4-BE49-F238E27FC236}">
                <a16:creationId xmlns:a16="http://schemas.microsoft.com/office/drawing/2014/main" id="{9C222ED2-2285-4DC3-8ED0-339B913DAFA9}"/>
              </a:ext>
            </a:extLst>
          </p:cNvPr>
          <p:cNvSpPr txBox="1"/>
          <p:nvPr/>
        </p:nvSpPr>
        <p:spPr>
          <a:xfrm>
            <a:off x="8577424" y="2076777"/>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0.5714</a:t>
            </a:r>
            <a:endParaRPr lang="tr-TR" dirty="0"/>
          </a:p>
        </p:txBody>
      </p:sp>
      <p:sp>
        <p:nvSpPr>
          <p:cNvPr id="34" name="TextBox 33">
            <a:extLst>
              <a:ext uri="{FF2B5EF4-FFF2-40B4-BE49-F238E27FC236}">
                <a16:creationId xmlns:a16="http://schemas.microsoft.com/office/drawing/2014/main" id="{CB4DE27B-5ED9-4E71-9603-F4F183AED45F}"/>
              </a:ext>
            </a:extLst>
          </p:cNvPr>
          <p:cNvSpPr txBox="1"/>
          <p:nvPr/>
        </p:nvSpPr>
        <p:spPr>
          <a:xfrm>
            <a:off x="7437051" y="2586528"/>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3</a:t>
            </a:r>
            <a:endParaRPr lang="tr-TR" dirty="0"/>
          </a:p>
        </p:txBody>
      </p:sp>
      <p:sp>
        <p:nvSpPr>
          <p:cNvPr id="35" name="TextBox 34">
            <a:extLst>
              <a:ext uri="{FF2B5EF4-FFF2-40B4-BE49-F238E27FC236}">
                <a16:creationId xmlns:a16="http://schemas.microsoft.com/office/drawing/2014/main" id="{9EEAA42D-4DB0-452D-9904-7A1230ACEFBA}"/>
              </a:ext>
            </a:extLst>
          </p:cNvPr>
          <p:cNvSpPr txBox="1"/>
          <p:nvPr/>
        </p:nvSpPr>
        <p:spPr>
          <a:xfrm>
            <a:off x="7437051" y="3012196"/>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7</a:t>
            </a:r>
            <a:endParaRPr lang="tr-TR" dirty="0"/>
          </a:p>
        </p:txBody>
      </p:sp>
      <p:sp>
        <p:nvSpPr>
          <p:cNvPr id="36" name="TextBox 35">
            <a:extLst>
              <a:ext uri="{FF2B5EF4-FFF2-40B4-BE49-F238E27FC236}">
                <a16:creationId xmlns:a16="http://schemas.microsoft.com/office/drawing/2014/main" id="{40257157-138D-4BB0-9E49-B1FFA44276B6}"/>
              </a:ext>
            </a:extLst>
          </p:cNvPr>
          <p:cNvSpPr txBox="1"/>
          <p:nvPr/>
        </p:nvSpPr>
        <p:spPr>
          <a:xfrm>
            <a:off x="7957313" y="2801990"/>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37" name="TextBox 36">
            <a:extLst>
              <a:ext uri="{FF2B5EF4-FFF2-40B4-BE49-F238E27FC236}">
                <a16:creationId xmlns:a16="http://schemas.microsoft.com/office/drawing/2014/main" id="{28192D8E-97BD-47CE-806E-62FADEDA37DC}"/>
              </a:ext>
            </a:extLst>
          </p:cNvPr>
          <p:cNvSpPr txBox="1"/>
          <p:nvPr/>
        </p:nvSpPr>
        <p:spPr>
          <a:xfrm>
            <a:off x="8251603" y="2770459"/>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0.4285</a:t>
            </a:r>
            <a:endParaRPr lang="tr-TR" dirty="0"/>
          </a:p>
        </p:txBody>
      </p:sp>
      <p:sp>
        <p:nvSpPr>
          <p:cNvPr id="38" name="TextBox 37">
            <a:extLst>
              <a:ext uri="{FF2B5EF4-FFF2-40B4-BE49-F238E27FC236}">
                <a16:creationId xmlns:a16="http://schemas.microsoft.com/office/drawing/2014/main" id="{CCC971DB-D236-449F-8D3C-4BE0BBFEAEB8}"/>
              </a:ext>
            </a:extLst>
          </p:cNvPr>
          <p:cNvSpPr txBox="1"/>
          <p:nvPr/>
        </p:nvSpPr>
        <p:spPr>
          <a:xfrm>
            <a:off x="4998651" y="3500925"/>
            <a:ext cx="20547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ea typeface="+mn-lt"/>
                <a:cs typeface="+mn-lt"/>
              </a:rPr>
              <a:t>Support(Cola) :</a:t>
            </a:r>
            <a:endParaRPr lang="tr-TR"/>
          </a:p>
        </p:txBody>
      </p:sp>
      <p:sp>
        <p:nvSpPr>
          <p:cNvPr id="39" name="TextBox 38">
            <a:extLst>
              <a:ext uri="{FF2B5EF4-FFF2-40B4-BE49-F238E27FC236}">
                <a16:creationId xmlns:a16="http://schemas.microsoft.com/office/drawing/2014/main" id="{A05A9837-3803-4F7C-835D-AA6359FD2EC6}"/>
              </a:ext>
            </a:extLst>
          </p:cNvPr>
          <p:cNvSpPr txBox="1"/>
          <p:nvPr/>
        </p:nvSpPr>
        <p:spPr>
          <a:xfrm>
            <a:off x="6995616" y="3380058"/>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1</a:t>
            </a:r>
            <a:endParaRPr lang="tr-TR" dirty="0"/>
          </a:p>
        </p:txBody>
      </p:sp>
      <p:sp>
        <p:nvSpPr>
          <p:cNvPr id="40" name="TextBox 39">
            <a:extLst>
              <a:ext uri="{FF2B5EF4-FFF2-40B4-BE49-F238E27FC236}">
                <a16:creationId xmlns:a16="http://schemas.microsoft.com/office/drawing/2014/main" id="{F940C43A-1601-4C6F-8E41-B9ABA2F4D613}"/>
              </a:ext>
            </a:extLst>
          </p:cNvPr>
          <p:cNvSpPr txBox="1"/>
          <p:nvPr/>
        </p:nvSpPr>
        <p:spPr>
          <a:xfrm>
            <a:off x="6995615" y="3747920"/>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7</a:t>
            </a:r>
            <a:endParaRPr lang="tr-TR" dirty="0"/>
          </a:p>
        </p:txBody>
      </p:sp>
      <p:sp>
        <p:nvSpPr>
          <p:cNvPr id="41" name="TextBox 40">
            <a:extLst>
              <a:ext uri="{FF2B5EF4-FFF2-40B4-BE49-F238E27FC236}">
                <a16:creationId xmlns:a16="http://schemas.microsoft.com/office/drawing/2014/main" id="{C3D969B7-1065-4D36-9B2B-3478E054F5C0}"/>
              </a:ext>
            </a:extLst>
          </p:cNvPr>
          <p:cNvSpPr txBox="1"/>
          <p:nvPr/>
        </p:nvSpPr>
        <p:spPr>
          <a:xfrm>
            <a:off x="7479092" y="3532459"/>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42" name="TextBox 41">
            <a:extLst>
              <a:ext uri="{FF2B5EF4-FFF2-40B4-BE49-F238E27FC236}">
                <a16:creationId xmlns:a16="http://schemas.microsoft.com/office/drawing/2014/main" id="{CE8AC401-DE0D-40B1-96FE-9C16202C95E9}"/>
              </a:ext>
            </a:extLst>
          </p:cNvPr>
          <p:cNvSpPr txBox="1"/>
          <p:nvPr/>
        </p:nvSpPr>
        <p:spPr>
          <a:xfrm>
            <a:off x="7831188" y="3500928"/>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0.1428</a:t>
            </a:r>
            <a:endParaRPr lang="tr-TR" dirty="0"/>
          </a:p>
        </p:txBody>
      </p:sp>
      <p:pic>
        <p:nvPicPr>
          <p:cNvPr id="44" name="Picture 3" descr="ekran içeren bir resim&#10;&#10;Yüksek güvenilirlikle oluşturulmuş açıklama">
            <a:extLst>
              <a:ext uri="{FF2B5EF4-FFF2-40B4-BE49-F238E27FC236}">
                <a16:creationId xmlns:a16="http://schemas.microsoft.com/office/drawing/2014/main" id="{6033782F-3BE3-4773-AB48-4D17E2FFAD9F}"/>
              </a:ext>
            </a:extLst>
          </p:cNvPr>
          <p:cNvPicPr>
            <a:picLocks noChangeAspect="1"/>
          </p:cNvPicPr>
          <p:nvPr/>
        </p:nvPicPr>
        <p:blipFill>
          <a:blip r:embed="rId2"/>
          <a:stretch>
            <a:fillRect/>
          </a:stretch>
        </p:blipFill>
        <p:spPr>
          <a:xfrm>
            <a:off x="8870730" y="3402724"/>
            <a:ext cx="578069" cy="572814"/>
          </a:xfrm>
          <a:prstGeom prst="rect">
            <a:avLst/>
          </a:prstGeom>
        </p:spPr>
      </p:pic>
      <p:sp>
        <p:nvSpPr>
          <p:cNvPr id="46" name="TextBox 45">
            <a:extLst>
              <a:ext uri="{FF2B5EF4-FFF2-40B4-BE49-F238E27FC236}">
                <a16:creationId xmlns:a16="http://schemas.microsoft.com/office/drawing/2014/main" id="{943E9785-14CC-47EB-9B67-929A96668224}"/>
              </a:ext>
            </a:extLst>
          </p:cNvPr>
          <p:cNvSpPr txBox="1"/>
          <p:nvPr/>
        </p:nvSpPr>
        <p:spPr>
          <a:xfrm>
            <a:off x="-35800" y="4704362"/>
            <a:ext cx="44879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ea typeface="+mn-lt"/>
                <a:cs typeface="+mn-lt"/>
              </a:rPr>
              <a:t>Confidence(Burgers,French Fries-Mayonnaise) :</a:t>
            </a:r>
            <a:endParaRPr lang="tr-TR" sz="1400"/>
          </a:p>
        </p:txBody>
      </p:sp>
      <p:sp>
        <p:nvSpPr>
          <p:cNvPr id="47" name="TextBox 46">
            <a:extLst>
              <a:ext uri="{FF2B5EF4-FFF2-40B4-BE49-F238E27FC236}">
                <a16:creationId xmlns:a16="http://schemas.microsoft.com/office/drawing/2014/main" id="{B464E12E-DF84-4991-8394-9E3D32FB11DF}"/>
              </a:ext>
            </a:extLst>
          </p:cNvPr>
          <p:cNvSpPr txBox="1"/>
          <p:nvPr/>
        </p:nvSpPr>
        <p:spPr>
          <a:xfrm>
            <a:off x="4320734" y="4520430"/>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2</a:t>
            </a:r>
            <a:endParaRPr lang="tr-TR" dirty="0"/>
          </a:p>
        </p:txBody>
      </p:sp>
      <p:cxnSp>
        <p:nvCxnSpPr>
          <p:cNvPr id="48" name="Straight Arrow Connector 47">
            <a:extLst>
              <a:ext uri="{FF2B5EF4-FFF2-40B4-BE49-F238E27FC236}">
                <a16:creationId xmlns:a16="http://schemas.microsoft.com/office/drawing/2014/main" id="{3A5DBD64-7D6F-4160-A85D-12BD1D9DF899}"/>
              </a:ext>
            </a:extLst>
          </p:cNvPr>
          <p:cNvCxnSpPr>
            <a:cxnSpLocks/>
          </p:cNvCxnSpPr>
          <p:nvPr/>
        </p:nvCxnSpPr>
        <p:spPr>
          <a:xfrm>
            <a:off x="9165020" y="5625660"/>
            <a:ext cx="872357" cy="5256"/>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49" name="Straight Arrow Connector 48">
            <a:extLst>
              <a:ext uri="{FF2B5EF4-FFF2-40B4-BE49-F238E27FC236}">
                <a16:creationId xmlns:a16="http://schemas.microsoft.com/office/drawing/2014/main" id="{E544035E-C5B0-47BF-B9E8-C8BB7E4CC87A}"/>
              </a:ext>
            </a:extLst>
          </p:cNvPr>
          <p:cNvCxnSpPr>
            <a:cxnSpLocks/>
          </p:cNvCxnSpPr>
          <p:nvPr/>
        </p:nvCxnSpPr>
        <p:spPr>
          <a:xfrm>
            <a:off x="9448799" y="4910957"/>
            <a:ext cx="940675" cy="5256"/>
          </a:xfrm>
          <a:prstGeom prst="straightConnector1">
            <a:avLst/>
          </a:prstGeom>
        </p:spPr>
        <p:style>
          <a:lnRef idx="2">
            <a:schemeClr val="accent2"/>
          </a:lnRef>
          <a:fillRef idx="0">
            <a:schemeClr val="accent2"/>
          </a:fillRef>
          <a:effectRef idx="1">
            <a:schemeClr val="accent2"/>
          </a:effectRef>
          <a:fontRef idx="minor">
            <a:schemeClr val="tx1"/>
          </a:fontRef>
        </p:style>
      </p:cxnSp>
      <p:cxnSp>
        <p:nvCxnSpPr>
          <p:cNvPr id="50" name="Straight Arrow Connector 49">
            <a:extLst>
              <a:ext uri="{FF2B5EF4-FFF2-40B4-BE49-F238E27FC236}">
                <a16:creationId xmlns:a16="http://schemas.microsoft.com/office/drawing/2014/main" id="{55C2231D-0C73-47EB-9E8D-FC63BF6FCB5A}"/>
              </a:ext>
            </a:extLst>
          </p:cNvPr>
          <p:cNvCxnSpPr>
            <a:cxnSpLocks/>
          </p:cNvCxnSpPr>
          <p:nvPr/>
        </p:nvCxnSpPr>
        <p:spPr>
          <a:xfrm>
            <a:off x="3841529" y="5557343"/>
            <a:ext cx="588579" cy="5256"/>
          </a:xfrm>
          <a:prstGeom prst="straightConnector1">
            <a:avLst/>
          </a:prstGeom>
        </p:spPr>
        <p:style>
          <a:lnRef idx="2">
            <a:schemeClr val="accent2"/>
          </a:lnRef>
          <a:fillRef idx="0">
            <a:schemeClr val="accent2"/>
          </a:fillRef>
          <a:effectRef idx="1">
            <a:schemeClr val="accent2"/>
          </a:effectRef>
          <a:fontRef idx="minor">
            <a:schemeClr val="tx1"/>
          </a:fontRef>
        </p:style>
      </p:cxnSp>
      <p:sp>
        <p:nvSpPr>
          <p:cNvPr id="51" name="TextBox 50">
            <a:extLst>
              <a:ext uri="{FF2B5EF4-FFF2-40B4-BE49-F238E27FC236}">
                <a16:creationId xmlns:a16="http://schemas.microsoft.com/office/drawing/2014/main" id="{037DF09E-F3CD-4A2B-B3EB-0D30919421B9}"/>
              </a:ext>
            </a:extLst>
          </p:cNvPr>
          <p:cNvSpPr txBox="1"/>
          <p:nvPr/>
        </p:nvSpPr>
        <p:spPr>
          <a:xfrm>
            <a:off x="4331244" y="4919823"/>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4</a:t>
            </a:r>
            <a:endParaRPr lang="tr-TR" dirty="0"/>
          </a:p>
        </p:txBody>
      </p:sp>
      <p:sp>
        <p:nvSpPr>
          <p:cNvPr id="54" name="TextBox 53">
            <a:extLst>
              <a:ext uri="{FF2B5EF4-FFF2-40B4-BE49-F238E27FC236}">
                <a16:creationId xmlns:a16="http://schemas.microsoft.com/office/drawing/2014/main" id="{86F9A188-79CE-4514-BCE6-6D7D550E88E1}"/>
              </a:ext>
            </a:extLst>
          </p:cNvPr>
          <p:cNvSpPr txBox="1"/>
          <p:nvPr/>
        </p:nvSpPr>
        <p:spPr>
          <a:xfrm>
            <a:off x="4725383" y="4699108"/>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55" name="TextBox 54">
            <a:extLst>
              <a:ext uri="{FF2B5EF4-FFF2-40B4-BE49-F238E27FC236}">
                <a16:creationId xmlns:a16="http://schemas.microsoft.com/office/drawing/2014/main" id="{B6F77F04-92A4-4893-80D7-A5E67F13FC65}"/>
              </a:ext>
            </a:extLst>
          </p:cNvPr>
          <p:cNvSpPr txBox="1"/>
          <p:nvPr/>
        </p:nvSpPr>
        <p:spPr>
          <a:xfrm>
            <a:off x="4914569" y="4699107"/>
            <a:ext cx="5938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a:t>
            </a:r>
            <a:endParaRPr lang="tr-TR" dirty="0"/>
          </a:p>
        </p:txBody>
      </p:sp>
      <p:sp>
        <p:nvSpPr>
          <p:cNvPr id="56" name="TextBox 55">
            <a:extLst>
              <a:ext uri="{FF2B5EF4-FFF2-40B4-BE49-F238E27FC236}">
                <a16:creationId xmlns:a16="http://schemas.microsoft.com/office/drawing/2014/main" id="{A9CF2AF2-9C16-444B-8E72-52CE48849467}"/>
              </a:ext>
            </a:extLst>
          </p:cNvPr>
          <p:cNvSpPr txBox="1"/>
          <p:nvPr/>
        </p:nvSpPr>
        <p:spPr>
          <a:xfrm>
            <a:off x="-56822" y="5345493"/>
            <a:ext cx="44879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ea typeface="+mn-lt"/>
                <a:cs typeface="+mn-lt"/>
              </a:rPr>
              <a:t>Confidence(Burgers,French Fries-Ketchup) :</a:t>
            </a:r>
            <a:endParaRPr lang="tr-TR" sz="1400"/>
          </a:p>
        </p:txBody>
      </p:sp>
      <p:sp>
        <p:nvSpPr>
          <p:cNvPr id="57" name="TextBox 56">
            <a:extLst>
              <a:ext uri="{FF2B5EF4-FFF2-40B4-BE49-F238E27FC236}">
                <a16:creationId xmlns:a16="http://schemas.microsoft.com/office/drawing/2014/main" id="{B16315F2-D28D-4A2C-BC45-DE6FAB3EB12E}"/>
              </a:ext>
            </a:extLst>
          </p:cNvPr>
          <p:cNvSpPr txBox="1"/>
          <p:nvPr/>
        </p:nvSpPr>
        <p:spPr>
          <a:xfrm>
            <a:off x="3937105" y="5219367"/>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2</a:t>
            </a:r>
            <a:endParaRPr lang="tr-TR" dirty="0"/>
          </a:p>
        </p:txBody>
      </p:sp>
      <p:sp>
        <p:nvSpPr>
          <p:cNvPr id="58" name="TextBox 57">
            <a:extLst>
              <a:ext uri="{FF2B5EF4-FFF2-40B4-BE49-F238E27FC236}">
                <a16:creationId xmlns:a16="http://schemas.microsoft.com/office/drawing/2014/main" id="{068FCFB9-13F7-4359-B636-EEBABD680D1E}"/>
              </a:ext>
            </a:extLst>
          </p:cNvPr>
          <p:cNvSpPr txBox="1"/>
          <p:nvPr/>
        </p:nvSpPr>
        <p:spPr>
          <a:xfrm>
            <a:off x="3937105" y="5560953"/>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4</a:t>
            </a:r>
            <a:endParaRPr lang="tr-TR" dirty="0"/>
          </a:p>
        </p:txBody>
      </p:sp>
      <p:sp>
        <p:nvSpPr>
          <p:cNvPr id="59" name="TextBox 58">
            <a:extLst>
              <a:ext uri="{FF2B5EF4-FFF2-40B4-BE49-F238E27FC236}">
                <a16:creationId xmlns:a16="http://schemas.microsoft.com/office/drawing/2014/main" id="{BD4F6F44-A166-40C8-91B6-381FD8195DB5}"/>
              </a:ext>
            </a:extLst>
          </p:cNvPr>
          <p:cNvSpPr txBox="1"/>
          <p:nvPr/>
        </p:nvSpPr>
        <p:spPr>
          <a:xfrm>
            <a:off x="4457368" y="5345493"/>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60" name="TextBox 59">
            <a:extLst>
              <a:ext uri="{FF2B5EF4-FFF2-40B4-BE49-F238E27FC236}">
                <a16:creationId xmlns:a16="http://schemas.microsoft.com/office/drawing/2014/main" id="{E865133A-D81D-44CF-A4A4-23D94CABE255}"/>
              </a:ext>
            </a:extLst>
          </p:cNvPr>
          <p:cNvSpPr txBox="1"/>
          <p:nvPr/>
        </p:nvSpPr>
        <p:spPr>
          <a:xfrm>
            <a:off x="4725382" y="5345492"/>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a:t>
            </a:r>
            <a:endParaRPr lang="tr-TR" dirty="0"/>
          </a:p>
        </p:txBody>
      </p:sp>
      <p:sp>
        <p:nvSpPr>
          <p:cNvPr id="62" name="TextBox 61">
            <a:extLst>
              <a:ext uri="{FF2B5EF4-FFF2-40B4-BE49-F238E27FC236}">
                <a16:creationId xmlns:a16="http://schemas.microsoft.com/office/drawing/2014/main" id="{7DBBEA5D-0D97-4601-94BE-61A85DE16B05}"/>
              </a:ext>
            </a:extLst>
          </p:cNvPr>
          <p:cNvSpPr txBox="1"/>
          <p:nvPr/>
        </p:nvSpPr>
        <p:spPr>
          <a:xfrm>
            <a:off x="5823715" y="4704362"/>
            <a:ext cx="36996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ea typeface="+mn-lt"/>
                <a:cs typeface="+mn-lt"/>
              </a:rPr>
              <a:t>Lift(Burgers,French Fries - Mayonnaise ) </a:t>
            </a:r>
            <a:r>
              <a:rPr lang="tr-TR" sz="1400" dirty="0">
                <a:ea typeface="+mn-lt"/>
                <a:cs typeface="+mn-lt"/>
              </a:rPr>
              <a:t>:</a:t>
            </a:r>
            <a:endParaRPr lang="tr-TR" sz="1400"/>
          </a:p>
        </p:txBody>
      </p:sp>
      <p:sp>
        <p:nvSpPr>
          <p:cNvPr id="63" name="TextBox 62">
            <a:extLst>
              <a:ext uri="{FF2B5EF4-FFF2-40B4-BE49-F238E27FC236}">
                <a16:creationId xmlns:a16="http://schemas.microsoft.com/office/drawing/2014/main" id="{737FDC68-7143-4D77-B82B-8AE8CD0CF075}"/>
              </a:ext>
            </a:extLst>
          </p:cNvPr>
          <p:cNvSpPr txBox="1"/>
          <p:nvPr/>
        </p:nvSpPr>
        <p:spPr>
          <a:xfrm>
            <a:off x="9659989" y="4546706"/>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a:t>
            </a:r>
            <a:endParaRPr lang="tr-TR" dirty="0"/>
          </a:p>
        </p:txBody>
      </p:sp>
      <p:sp>
        <p:nvSpPr>
          <p:cNvPr id="64" name="TextBox 63">
            <a:extLst>
              <a:ext uri="{FF2B5EF4-FFF2-40B4-BE49-F238E27FC236}">
                <a16:creationId xmlns:a16="http://schemas.microsoft.com/office/drawing/2014/main" id="{1C285AC2-D335-4049-AF61-28E7B42250EB}"/>
              </a:ext>
            </a:extLst>
          </p:cNvPr>
          <p:cNvSpPr txBox="1"/>
          <p:nvPr/>
        </p:nvSpPr>
        <p:spPr>
          <a:xfrm>
            <a:off x="9491824" y="4919824"/>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0.5714</a:t>
            </a:r>
            <a:endParaRPr lang="tr-TR" dirty="0"/>
          </a:p>
        </p:txBody>
      </p:sp>
      <p:sp>
        <p:nvSpPr>
          <p:cNvPr id="65" name="TextBox 64">
            <a:extLst>
              <a:ext uri="{FF2B5EF4-FFF2-40B4-BE49-F238E27FC236}">
                <a16:creationId xmlns:a16="http://schemas.microsoft.com/office/drawing/2014/main" id="{412AEB2A-4521-4B6E-8880-307481261C45}"/>
              </a:ext>
            </a:extLst>
          </p:cNvPr>
          <p:cNvSpPr txBox="1"/>
          <p:nvPr/>
        </p:nvSpPr>
        <p:spPr>
          <a:xfrm>
            <a:off x="10400968" y="4730638"/>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66" name="TextBox 65">
            <a:extLst>
              <a:ext uri="{FF2B5EF4-FFF2-40B4-BE49-F238E27FC236}">
                <a16:creationId xmlns:a16="http://schemas.microsoft.com/office/drawing/2014/main" id="{A26F5F4C-2877-4EBB-B69E-4C9640792D40}"/>
              </a:ext>
            </a:extLst>
          </p:cNvPr>
          <p:cNvSpPr txBox="1"/>
          <p:nvPr/>
        </p:nvSpPr>
        <p:spPr>
          <a:xfrm>
            <a:off x="10663727" y="4730638"/>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0.8750</a:t>
            </a:r>
          </a:p>
        </p:txBody>
      </p:sp>
      <p:sp>
        <p:nvSpPr>
          <p:cNvPr id="67" name="TextBox 66">
            <a:extLst>
              <a:ext uri="{FF2B5EF4-FFF2-40B4-BE49-F238E27FC236}">
                <a16:creationId xmlns:a16="http://schemas.microsoft.com/office/drawing/2014/main" id="{D164B521-2D05-472A-81B0-197B309CB293}"/>
              </a:ext>
            </a:extLst>
          </p:cNvPr>
          <p:cNvSpPr txBox="1"/>
          <p:nvPr/>
        </p:nvSpPr>
        <p:spPr>
          <a:xfrm>
            <a:off x="5813204" y="5424320"/>
            <a:ext cx="36996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a:ea typeface="+mn-lt"/>
                <a:cs typeface="+mn-lt"/>
              </a:rPr>
              <a:t>Lift(Burgers,French Fries - Ketchup ) </a:t>
            </a:r>
            <a:r>
              <a:rPr lang="tr-TR" sz="1400" dirty="0">
                <a:ea typeface="+mn-lt"/>
                <a:cs typeface="+mn-lt"/>
              </a:rPr>
              <a:t>:</a:t>
            </a:r>
            <a:endParaRPr lang="tr-TR" sz="1400" dirty="0"/>
          </a:p>
        </p:txBody>
      </p:sp>
      <p:sp>
        <p:nvSpPr>
          <p:cNvPr id="68" name="TextBox 67">
            <a:extLst>
              <a:ext uri="{FF2B5EF4-FFF2-40B4-BE49-F238E27FC236}">
                <a16:creationId xmlns:a16="http://schemas.microsoft.com/office/drawing/2014/main" id="{84FB397D-3451-43C7-A44E-CD4B575CBC16}"/>
              </a:ext>
            </a:extLst>
          </p:cNvPr>
          <p:cNvSpPr txBox="1"/>
          <p:nvPr/>
        </p:nvSpPr>
        <p:spPr>
          <a:xfrm>
            <a:off x="9302636" y="5287684"/>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0.5</a:t>
            </a:r>
            <a:endParaRPr lang="tr-TR" dirty="0"/>
          </a:p>
        </p:txBody>
      </p:sp>
      <p:sp>
        <p:nvSpPr>
          <p:cNvPr id="69" name="TextBox 68">
            <a:extLst>
              <a:ext uri="{FF2B5EF4-FFF2-40B4-BE49-F238E27FC236}">
                <a16:creationId xmlns:a16="http://schemas.microsoft.com/office/drawing/2014/main" id="{047B73E1-7BF7-49F7-A3A7-34A4438D7549}"/>
              </a:ext>
            </a:extLst>
          </p:cNvPr>
          <p:cNvSpPr txBox="1"/>
          <p:nvPr/>
        </p:nvSpPr>
        <p:spPr>
          <a:xfrm>
            <a:off x="9123961" y="5602997"/>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0.4285</a:t>
            </a:r>
            <a:endParaRPr lang="tr-TR" dirty="0"/>
          </a:p>
        </p:txBody>
      </p:sp>
      <p:sp>
        <p:nvSpPr>
          <p:cNvPr id="70" name="TextBox 69">
            <a:extLst>
              <a:ext uri="{FF2B5EF4-FFF2-40B4-BE49-F238E27FC236}">
                <a16:creationId xmlns:a16="http://schemas.microsoft.com/office/drawing/2014/main" id="{9DB597B7-2991-4826-88B6-8662BCDE23AF}"/>
              </a:ext>
            </a:extLst>
          </p:cNvPr>
          <p:cNvSpPr txBox="1"/>
          <p:nvPr/>
        </p:nvSpPr>
        <p:spPr>
          <a:xfrm>
            <a:off x="10038360" y="5445340"/>
            <a:ext cx="3941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a:t>
            </a:r>
            <a:endParaRPr lang="tr-TR" dirty="0"/>
          </a:p>
        </p:txBody>
      </p:sp>
      <p:sp>
        <p:nvSpPr>
          <p:cNvPr id="71" name="TextBox 70">
            <a:extLst>
              <a:ext uri="{FF2B5EF4-FFF2-40B4-BE49-F238E27FC236}">
                <a16:creationId xmlns:a16="http://schemas.microsoft.com/office/drawing/2014/main" id="{9C63D277-D278-4DCE-85C2-332F405E49A2}"/>
              </a:ext>
            </a:extLst>
          </p:cNvPr>
          <p:cNvSpPr txBox="1"/>
          <p:nvPr/>
        </p:nvSpPr>
        <p:spPr>
          <a:xfrm>
            <a:off x="10253823" y="5419063"/>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1.16</a:t>
            </a:r>
          </a:p>
        </p:txBody>
      </p:sp>
      <p:sp>
        <p:nvSpPr>
          <p:cNvPr id="73" name="TextBox 72">
            <a:extLst>
              <a:ext uri="{FF2B5EF4-FFF2-40B4-BE49-F238E27FC236}">
                <a16:creationId xmlns:a16="http://schemas.microsoft.com/office/drawing/2014/main" id="{B446FF11-AE93-46EF-9E76-DD73003AFD20}"/>
              </a:ext>
            </a:extLst>
          </p:cNvPr>
          <p:cNvSpPr txBox="1"/>
          <p:nvPr/>
        </p:nvSpPr>
        <p:spPr>
          <a:xfrm>
            <a:off x="148130" y="6386018"/>
            <a:ext cx="987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RULES</a:t>
            </a:r>
          </a:p>
        </p:txBody>
      </p:sp>
      <p:sp>
        <p:nvSpPr>
          <p:cNvPr id="75" name="TextBox 74">
            <a:extLst>
              <a:ext uri="{FF2B5EF4-FFF2-40B4-BE49-F238E27FC236}">
                <a16:creationId xmlns:a16="http://schemas.microsoft.com/office/drawing/2014/main" id="{5B6A8200-F88C-4124-A553-4F2D74580399}"/>
              </a:ext>
            </a:extLst>
          </p:cNvPr>
          <p:cNvSpPr txBox="1"/>
          <p:nvPr/>
        </p:nvSpPr>
        <p:spPr>
          <a:xfrm>
            <a:off x="1199164" y="6386020"/>
            <a:ext cx="2396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Burgers,French Fries</a:t>
            </a:r>
          </a:p>
        </p:txBody>
      </p:sp>
      <p:sp>
        <p:nvSpPr>
          <p:cNvPr id="77" name="Arrow: Right 76">
            <a:extLst>
              <a:ext uri="{FF2B5EF4-FFF2-40B4-BE49-F238E27FC236}">
                <a16:creationId xmlns:a16="http://schemas.microsoft.com/office/drawing/2014/main" id="{15BA9F45-4786-4DDB-BD95-7D54F9018D1B}"/>
              </a:ext>
            </a:extLst>
          </p:cNvPr>
          <p:cNvSpPr/>
          <p:nvPr/>
        </p:nvSpPr>
        <p:spPr>
          <a:xfrm>
            <a:off x="8307955" y="6329277"/>
            <a:ext cx="977462" cy="483475"/>
          </a:xfrm>
          <a:prstGeom prst="rightArrow">
            <a:avLst/>
          </a:prstGeom>
          <a:solidFill>
            <a:srgbClr val="ED7D31"/>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sp>
        <p:nvSpPr>
          <p:cNvPr id="79" name="Arrow: Right 78">
            <a:extLst>
              <a:ext uri="{FF2B5EF4-FFF2-40B4-BE49-F238E27FC236}">
                <a16:creationId xmlns:a16="http://schemas.microsoft.com/office/drawing/2014/main" id="{A0868E72-BC50-4225-9DB3-09F8C31A7BB8}"/>
              </a:ext>
            </a:extLst>
          </p:cNvPr>
          <p:cNvSpPr/>
          <p:nvPr/>
        </p:nvSpPr>
        <p:spPr>
          <a:xfrm>
            <a:off x="3541513" y="6329276"/>
            <a:ext cx="977462" cy="483475"/>
          </a:xfrm>
          <a:prstGeom prst="rightArrow">
            <a:avLst/>
          </a:prstGeom>
          <a:solidFill>
            <a:srgbClr val="ED7D31"/>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tr-TR"/>
          </a:p>
        </p:txBody>
      </p:sp>
      <p:sp>
        <p:nvSpPr>
          <p:cNvPr id="80" name="TextBox 79">
            <a:extLst>
              <a:ext uri="{FF2B5EF4-FFF2-40B4-BE49-F238E27FC236}">
                <a16:creationId xmlns:a16="http://schemas.microsoft.com/office/drawing/2014/main" id="{88E84DE3-B574-485B-AD47-46CCA8CE340E}"/>
              </a:ext>
            </a:extLst>
          </p:cNvPr>
          <p:cNvSpPr txBox="1"/>
          <p:nvPr/>
        </p:nvSpPr>
        <p:spPr>
          <a:xfrm>
            <a:off x="4520432" y="6386019"/>
            <a:ext cx="11876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Ketchup</a:t>
            </a:r>
          </a:p>
        </p:txBody>
      </p:sp>
      <p:sp>
        <p:nvSpPr>
          <p:cNvPr id="81" name="TextBox 80">
            <a:extLst>
              <a:ext uri="{FF2B5EF4-FFF2-40B4-BE49-F238E27FC236}">
                <a16:creationId xmlns:a16="http://schemas.microsoft.com/office/drawing/2014/main" id="{CFAAF1BF-0309-4BDF-87F9-5F4A34045A36}"/>
              </a:ext>
            </a:extLst>
          </p:cNvPr>
          <p:cNvSpPr txBox="1"/>
          <p:nvPr/>
        </p:nvSpPr>
        <p:spPr>
          <a:xfrm>
            <a:off x="5913054" y="6386020"/>
            <a:ext cx="2396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Burgers,French Fries</a:t>
            </a:r>
          </a:p>
        </p:txBody>
      </p:sp>
      <p:sp>
        <p:nvSpPr>
          <p:cNvPr id="82" name="TextBox 81">
            <a:extLst>
              <a:ext uri="{FF2B5EF4-FFF2-40B4-BE49-F238E27FC236}">
                <a16:creationId xmlns:a16="http://schemas.microsoft.com/office/drawing/2014/main" id="{C396C2AE-3AE8-457E-ABA4-9FDA41A6C416}"/>
              </a:ext>
            </a:extLst>
          </p:cNvPr>
          <p:cNvSpPr txBox="1"/>
          <p:nvPr/>
        </p:nvSpPr>
        <p:spPr>
          <a:xfrm>
            <a:off x="9355189" y="6386018"/>
            <a:ext cx="1860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Mayonnaise</a:t>
            </a:r>
          </a:p>
        </p:txBody>
      </p:sp>
      <p:sp>
        <p:nvSpPr>
          <p:cNvPr id="83" name="TextBox 82">
            <a:extLst>
              <a:ext uri="{FF2B5EF4-FFF2-40B4-BE49-F238E27FC236}">
                <a16:creationId xmlns:a16="http://schemas.microsoft.com/office/drawing/2014/main" id="{46B73594-0860-4BC3-B3B6-E3CAFF5EFC26}"/>
              </a:ext>
            </a:extLst>
          </p:cNvPr>
          <p:cNvSpPr txBox="1"/>
          <p:nvPr/>
        </p:nvSpPr>
        <p:spPr>
          <a:xfrm>
            <a:off x="3637560" y="6386014"/>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1.16</a:t>
            </a:r>
          </a:p>
        </p:txBody>
      </p:sp>
      <p:sp>
        <p:nvSpPr>
          <p:cNvPr id="84" name="TextBox 83">
            <a:extLst>
              <a:ext uri="{FF2B5EF4-FFF2-40B4-BE49-F238E27FC236}">
                <a16:creationId xmlns:a16="http://schemas.microsoft.com/office/drawing/2014/main" id="{8DF4161A-44C8-46CE-8FBD-57B1E31F506C}"/>
              </a:ext>
            </a:extLst>
          </p:cNvPr>
          <p:cNvSpPr txBox="1"/>
          <p:nvPr/>
        </p:nvSpPr>
        <p:spPr>
          <a:xfrm>
            <a:off x="8283133" y="6386017"/>
            <a:ext cx="10878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a:t>0.8750</a:t>
            </a:r>
          </a:p>
        </p:txBody>
      </p:sp>
    </p:spTree>
    <p:extLst>
      <p:ext uri="{BB962C8B-B14F-4D97-AF65-F5344CB8AC3E}">
        <p14:creationId xmlns:p14="http://schemas.microsoft.com/office/powerpoint/2010/main" val="172688568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B5082-498A-48BF-9873-D70A76807808}"/>
              </a:ext>
            </a:extLst>
          </p:cNvPr>
          <p:cNvSpPr>
            <a:spLocks noGrp="1"/>
          </p:cNvSpPr>
          <p:nvPr>
            <p:ph type="title"/>
          </p:nvPr>
        </p:nvSpPr>
        <p:spPr/>
        <p:txBody>
          <a:bodyPr/>
          <a:lstStyle/>
          <a:p>
            <a:r>
              <a:rPr lang="tr-TR"/>
              <a:t>References:</a:t>
            </a:r>
          </a:p>
        </p:txBody>
      </p:sp>
      <p:sp>
        <p:nvSpPr>
          <p:cNvPr id="3" name="Content Placeholder 2">
            <a:extLst>
              <a:ext uri="{FF2B5EF4-FFF2-40B4-BE49-F238E27FC236}">
                <a16:creationId xmlns:a16="http://schemas.microsoft.com/office/drawing/2014/main" id="{FEA345DA-416A-49A0-854D-A3A149071B09}"/>
              </a:ext>
            </a:extLst>
          </p:cNvPr>
          <p:cNvSpPr>
            <a:spLocks noGrp="1"/>
          </p:cNvSpPr>
          <p:nvPr>
            <p:ph idx="1"/>
          </p:nvPr>
        </p:nvSpPr>
        <p:spPr/>
        <p:txBody>
          <a:bodyPr vert="horz" lIns="91440" tIns="45720" rIns="91440" bIns="45720" rtlCol="0" anchor="t">
            <a:normAutofit/>
          </a:bodyPr>
          <a:lstStyle/>
          <a:p>
            <a:r>
              <a:rPr lang="tr-TR" dirty="0" err="1">
                <a:ea typeface="+mj-lt"/>
                <a:cs typeface="+mj-lt"/>
              </a:rPr>
              <a:t>Item-Based</a:t>
            </a:r>
            <a:r>
              <a:rPr lang="tr-TR" dirty="0">
                <a:ea typeface="+mj-lt"/>
                <a:cs typeface="+mj-lt"/>
              </a:rPr>
              <a:t> </a:t>
            </a:r>
            <a:r>
              <a:rPr lang="tr-TR" dirty="0" err="1">
                <a:ea typeface="+mj-lt"/>
                <a:cs typeface="+mj-lt"/>
              </a:rPr>
              <a:t>Collaborative</a:t>
            </a:r>
            <a:r>
              <a:rPr lang="tr-TR" dirty="0">
                <a:ea typeface="+mj-lt"/>
                <a:cs typeface="+mj-lt"/>
              </a:rPr>
              <a:t> </a:t>
            </a:r>
            <a:r>
              <a:rPr lang="tr-TR" dirty="0" err="1">
                <a:ea typeface="+mj-lt"/>
                <a:cs typeface="+mj-lt"/>
              </a:rPr>
              <a:t>Filtering</a:t>
            </a:r>
            <a:r>
              <a:rPr lang="tr-TR" dirty="0">
                <a:ea typeface="+mj-lt"/>
                <a:cs typeface="+mj-lt"/>
              </a:rPr>
              <a:t> </a:t>
            </a:r>
            <a:r>
              <a:rPr lang="tr-TR" dirty="0" err="1">
                <a:ea typeface="+mj-lt"/>
                <a:cs typeface="+mj-lt"/>
              </a:rPr>
              <a:t>Recommendation</a:t>
            </a:r>
            <a:r>
              <a:rPr lang="tr-TR" dirty="0">
                <a:ea typeface="+mj-lt"/>
                <a:cs typeface="+mj-lt"/>
              </a:rPr>
              <a:t> </a:t>
            </a:r>
            <a:r>
              <a:rPr lang="tr-TR" dirty="0" err="1">
                <a:ea typeface="+mj-lt"/>
                <a:cs typeface="+mj-lt"/>
              </a:rPr>
              <a:t>Algorithms,Badrul</a:t>
            </a:r>
            <a:r>
              <a:rPr lang="tr-TR" dirty="0">
                <a:ea typeface="+mj-lt"/>
                <a:cs typeface="+mj-lt"/>
              </a:rPr>
              <a:t> </a:t>
            </a:r>
            <a:r>
              <a:rPr lang="tr-TR" dirty="0" err="1">
                <a:ea typeface="+mj-lt"/>
                <a:cs typeface="+mj-lt"/>
              </a:rPr>
              <a:t>Sarwar</a:t>
            </a:r>
            <a:r>
              <a:rPr lang="tr-TR" dirty="0">
                <a:ea typeface="+mj-lt"/>
                <a:cs typeface="+mj-lt"/>
              </a:rPr>
              <a:t>, George </a:t>
            </a:r>
            <a:r>
              <a:rPr lang="tr-TR" dirty="0" err="1">
                <a:ea typeface="+mj-lt"/>
                <a:cs typeface="+mj-lt"/>
              </a:rPr>
              <a:t>Karypis</a:t>
            </a:r>
            <a:r>
              <a:rPr lang="tr-TR" dirty="0">
                <a:ea typeface="+mj-lt"/>
                <a:cs typeface="+mj-lt"/>
              </a:rPr>
              <a:t>, Joseph </a:t>
            </a:r>
            <a:r>
              <a:rPr lang="tr-TR" dirty="0" err="1">
                <a:ea typeface="+mj-lt"/>
                <a:cs typeface="+mj-lt"/>
              </a:rPr>
              <a:t>Konstan</a:t>
            </a:r>
            <a:r>
              <a:rPr lang="tr-TR" dirty="0">
                <a:ea typeface="+mj-lt"/>
                <a:cs typeface="+mj-lt"/>
              </a:rPr>
              <a:t>, </a:t>
            </a:r>
            <a:r>
              <a:rPr lang="tr-TR" dirty="0" err="1">
                <a:ea typeface="+mj-lt"/>
                <a:cs typeface="+mj-lt"/>
              </a:rPr>
              <a:t>and</a:t>
            </a:r>
            <a:r>
              <a:rPr lang="tr-TR" dirty="0">
                <a:ea typeface="+mj-lt"/>
                <a:cs typeface="+mj-lt"/>
              </a:rPr>
              <a:t> John </a:t>
            </a:r>
            <a:r>
              <a:rPr lang="tr-TR" dirty="0" err="1">
                <a:ea typeface="+mj-lt"/>
                <a:cs typeface="+mj-lt"/>
              </a:rPr>
              <a:t>Riedl</a:t>
            </a:r>
            <a:endParaRPr lang="tr-TR" dirty="0">
              <a:ea typeface="+mj-lt"/>
              <a:cs typeface="+mj-lt"/>
            </a:endParaRPr>
          </a:p>
          <a:p>
            <a:r>
              <a:rPr lang="tr-TR" dirty="0" err="1">
                <a:ea typeface="+mj-lt"/>
                <a:cs typeface="+mj-lt"/>
              </a:rPr>
              <a:t>Cold</a:t>
            </a:r>
            <a:r>
              <a:rPr lang="tr-TR" dirty="0">
                <a:ea typeface="+mj-lt"/>
                <a:cs typeface="+mj-lt"/>
              </a:rPr>
              <a:t>-start Problem in </a:t>
            </a:r>
            <a:r>
              <a:rPr lang="tr-TR" dirty="0" err="1">
                <a:ea typeface="+mj-lt"/>
                <a:cs typeface="+mj-lt"/>
              </a:rPr>
              <a:t>Collaborative</a:t>
            </a:r>
            <a:r>
              <a:rPr lang="tr-TR" dirty="0">
                <a:ea typeface="+mj-lt"/>
                <a:cs typeface="+mj-lt"/>
              </a:rPr>
              <a:t> </a:t>
            </a:r>
            <a:r>
              <a:rPr lang="tr-TR" dirty="0" err="1">
                <a:ea typeface="+mj-lt"/>
                <a:cs typeface="+mj-lt"/>
              </a:rPr>
              <a:t>Recommender</a:t>
            </a:r>
            <a:r>
              <a:rPr lang="tr-TR" dirty="0">
                <a:ea typeface="+mj-lt"/>
                <a:cs typeface="+mj-lt"/>
              </a:rPr>
              <a:t> </a:t>
            </a:r>
            <a:r>
              <a:rPr lang="tr-TR" dirty="0" err="1">
                <a:ea typeface="+mj-lt"/>
                <a:cs typeface="+mj-lt"/>
              </a:rPr>
              <a:t>Systems</a:t>
            </a:r>
            <a:r>
              <a:rPr lang="tr-TR" dirty="0">
                <a:ea typeface="+mj-lt"/>
                <a:cs typeface="+mj-lt"/>
              </a:rPr>
              <a:t>: </a:t>
            </a:r>
            <a:r>
              <a:rPr lang="tr-TR" dirty="0" err="1">
                <a:ea typeface="+mj-lt"/>
                <a:cs typeface="+mj-lt"/>
              </a:rPr>
              <a:t>Efficient</a:t>
            </a:r>
            <a:r>
              <a:rPr lang="tr-TR" dirty="0">
                <a:ea typeface="+mj-lt"/>
                <a:cs typeface="+mj-lt"/>
              </a:rPr>
              <a:t> </a:t>
            </a:r>
            <a:r>
              <a:rPr lang="tr-TR" dirty="0" err="1">
                <a:ea typeface="+mj-lt"/>
                <a:cs typeface="+mj-lt"/>
              </a:rPr>
              <a:t>Methods</a:t>
            </a:r>
            <a:r>
              <a:rPr lang="tr-TR" dirty="0">
                <a:ea typeface="+mj-lt"/>
                <a:cs typeface="+mj-lt"/>
              </a:rPr>
              <a:t> </a:t>
            </a:r>
            <a:r>
              <a:rPr lang="tr-TR" dirty="0" err="1">
                <a:ea typeface="+mj-lt"/>
                <a:cs typeface="+mj-lt"/>
              </a:rPr>
              <a:t>Based</a:t>
            </a:r>
            <a:r>
              <a:rPr lang="tr-TR" dirty="0">
                <a:ea typeface="+mj-lt"/>
                <a:cs typeface="+mj-lt"/>
              </a:rPr>
              <a:t> on Ask-</a:t>
            </a:r>
            <a:r>
              <a:rPr lang="tr-TR" dirty="0" err="1">
                <a:ea typeface="+mj-lt"/>
                <a:cs typeface="+mj-lt"/>
              </a:rPr>
              <a:t>to</a:t>
            </a:r>
            <a:r>
              <a:rPr lang="tr-TR" dirty="0">
                <a:ea typeface="+mj-lt"/>
                <a:cs typeface="+mj-lt"/>
              </a:rPr>
              <a:t>-rate </a:t>
            </a:r>
            <a:r>
              <a:rPr lang="tr-TR" dirty="0" err="1">
                <a:ea typeface="+mj-lt"/>
                <a:cs typeface="+mj-lt"/>
              </a:rPr>
              <a:t>Technique</a:t>
            </a:r>
            <a:r>
              <a:rPr lang="tr-TR" dirty="0">
                <a:ea typeface="+mj-lt"/>
                <a:cs typeface="+mj-lt"/>
              </a:rPr>
              <a:t>, </a:t>
            </a:r>
            <a:r>
              <a:rPr lang="tr-TR" dirty="0" err="1">
                <a:ea typeface="+mj-lt"/>
                <a:cs typeface="+mj-lt"/>
              </a:rPr>
              <a:t>Mohammad-Hossein</a:t>
            </a:r>
            <a:r>
              <a:rPr lang="tr-TR" dirty="0">
                <a:ea typeface="+mj-lt"/>
                <a:cs typeface="+mj-lt"/>
              </a:rPr>
              <a:t> Nadimi-</a:t>
            </a:r>
            <a:r>
              <a:rPr lang="tr-TR" dirty="0" err="1">
                <a:ea typeface="+mj-lt"/>
                <a:cs typeface="+mj-lt"/>
              </a:rPr>
              <a:t>Shahraki</a:t>
            </a:r>
            <a:r>
              <a:rPr lang="tr-TR" dirty="0">
                <a:ea typeface="+mj-lt"/>
                <a:cs typeface="+mj-lt"/>
              </a:rPr>
              <a:t> </a:t>
            </a:r>
            <a:r>
              <a:rPr lang="tr-TR" dirty="0" err="1">
                <a:ea typeface="+mj-lt"/>
                <a:cs typeface="+mj-lt"/>
              </a:rPr>
              <a:t>and</a:t>
            </a:r>
            <a:r>
              <a:rPr lang="tr-TR" dirty="0">
                <a:ea typeface="+mj-lt"/>
                <a:cs typeface="+mj-lt"/>
              </a:rPr>
              <a:t> </a:t>
            </a:r>
            <a:r>
              <a:rPr lang="tr-TR" dirty="0" err="1">
                <a:ea typeface="+mj-lt"/>
                <a:cs typeface="+mj-lt"/>
              </a:rPr>
              <a:t>Mozhde</a:t>
            </a:r>
            <a:r>
              <a:rPr lang="tr-TR" dirty="0">
                <a:ea typeface="+mj-lt"/>
                <a:cs typeface="+mj-lt"/>
              </a:rPr>
              <a:t> </a:t>
            </a:r>
            <a:r>
              <a:rPr lang="tr-TR" dirty="0" err="1">
                <a:ea typeface="+mj-lt"/>
                <a:cs typeface="+mj-lt"/>
              </a:rPr>
              <a:t>Bahadorpour</a:t>
            </a:r>
            <a:endParaRPr lang="tr-TR" dirty="0">
              <a:ea typeface="+mj-lt"/>
              <a:cs typeface="+mj-lt"/>
            </a:endParaRPr>
          </a:p>
          <a:p>
            <a:r>
              <a:rPr lang="tr-TR" dirty="0" err="1"/>
              <a:t>superdatascience.com</a:t>
            </a:r>
            <a:endParaRPr lang="tr-TR" dirty="0"/>
          </a:p>
        </p:txBody>
      </p:sp>
    </p:spTree>
    <p:extLst>
      <p:ext uri="{BB962C8B-B14F-4D97-AF65-F5344CB8AC3E}">
        <p14:creationId xmlns:p14="http://schemas.microsoft.com/office/powerpoint/2010/main" val="72826158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2C8294B-5A5C-4D2B-B536-215D70DE8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6">
            <a:extLst>
              <a:ext uri="{FF2B5EF4-FFF2-40B4-BE49-F238E27FC236}">
                <a16:creationId xmlns:a16="http://schemas.microsoft.com/office/drawing/2014/main" id="{0A3E1A52-A5C3-4C7C-B4AB-FB229C4E4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F2519C92-0806-4842-AA3E-15DFABD7F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küçük resim içeren bir resim&#10;&#10;Çok yüksek güvenilirlikle oluşturulmuş açıklama">
            <a:extLst>
              <a:ext uri="{FF2B5EF4-FFF2-40B4-BE49-F238E27FC236}">
                <a16:creationId xmlns:a16="http://schemas.microsoft.com/office/drawing/2014/main" id="{0692B2E6-D25E-4A69-9348-38B8068F5BED}"/>
              </a:ext>
            </a:extLst>
          </p:cNvPr>
          <p:cNvPicPr>
            <a:picLocks noChangeAspect="1"/>
          </p:cNvPicPr>
          <p:nvPr/>
        </p:nvPicPr>
        <p:blipFill>
          <a:blip r:embed="rId3"/>
          <a:stretch>
            <a:fillRect/>
          </a:stretch>
        </p:blipFill>
        <p:spPr>
          <a:xfrm>
            <a:off x="1030635" y="927864"/>
            <a:ext cx="1955990" cy="1955990"/>
          </a:xfrm>
          <a:prstGeom prst="rect">
            <a:avLst/>
          </a:prstGeom>
          <a:effectLst/>
        </p:spPr>
      </p:pic>
      <p:pic>
        <p:nvPicPr>
          <p:cNvPr id="7" name="Picture 7" descr="metin içeren bir resim&#10;&#10;Yüksek güvenilirlikle oluşturulmuş açıklama">
            <a:extLst>
              <a:ext uri="{FF2B5EF4-FFF2-40B4-BE49-F238E27FC236}">
                <a16:creationId xmlns:a16="http://schemas.microsoft.com/office/drawing/2014/main" id="{71B3CB9B-A5F6-4051-A390-103F48A01672}"/>
              </a:ext>
            </a:extLst>
          </p:cNvPr>
          <p:cNvPicPr>
            <a:picLocks noChangeAspect="1"/>
          </p:cNvPicPr>
          <p:nvPr/>
        </p:nvPicPr>
        <p:blipFill>
          <a:blip r:embed="rId4"/>
          <a:stretch>
            <a:fillRect/>
          </a:stretch>
        </p:blipFill>
        <p:spPr>
          <a:xfrm>
            <a:off x="4161784" y="-13077"/>
            <a:ext cx="8047532" cy="6864567"/>
          </a:xfrm>
          <a:prstGeom prst="rect">
            <a:avLst/>
          </a:prstGeom>
          <a:effectLst/>
        </p:spPr>
      </p:pic>
      <p:sp>
        <p:nvSpPr>
          <p:cNvPr id="6" name="TextBox 5">
            <a:extLst>
              <a:ext uri="{FF2B5EF4-FFF2-40B4-BE49-F238E27FC236}">
                <a16:creationId xmlns:a16="http://schemas.microsoft.com/office/drawing/2014/main" id="{CC348F37-0253-45C9-A343-55CD159B7B9A}"/>
              </a:ext>
            </a:extLst>
          </p:cNvPr>
          <p:cNvSpPr txBox="1"/>
          <p:nvPr/>
        </p:nvSpPr>
        <p:spPr>
          <a:xfrm>
            <a:off x="944951" y="3178895"/>
            <a:ext cx="2210003" cy="49948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bg2">
                  <a:lumMod val="40000"/>
                  <a:lumOff val="60000"/>
                </a:schemeClr>
              </a:buClr>
              <a:buSzPct val="80000"/>
              <a:buFont typeface="Wingdings 3" charset="2"/>
              <a:buChar char=""/>
            </a:pPr>
            <a:r>
              <a:rPr lang="en-US">
                <a:solidFill>
                  <a:schemeClr val="accent2"/>
                </a:solidFill>
                <a:latin typeface="+mj-lt"/>
                <a:ea typeface="+mj-ea"/>
                <a:cs typeface="+mj-cs"/>
              </a:rPr>
              <a:t> batuhan-talsik</a:t>
            </a:r>
          </a:p>
        </p:txBody>
      </p:sp>
    </p:spTree>
    <p:extLst>
      <p:ext uri="{BB962C8B-B14F-4D97-AF65-F5344CB8AC3E}">
        <p14:creationId xmlns:p14="http://schemas.microsoft.com/office/powerpoint/2010/main" val="27288847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4" name="Picture 4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4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8" name="Picture 4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4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5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7" name="Picture 37">
            <a:extLst>
              <a:ext uri="{FF2B5EF4-FFF2-40B4-BE49-F238E27FC236}">
                <a16:creationId xmlns:a16="http://schemas.microsoft.com/office/drawing/2014/main" id="{4AAF8905-884E-4D44-A689-03468B793714}"/>
              </a:ext>
            </a:extLst>
          </p:cNvPr>
          <p:cNvPicPr>
            <a:picLocks noChangeAspect="1"/>
          </p:cNvPicPr>
          <p:nvPr/>
        </p:nvPicPr>
        <p:blipFill rotWithShape="1">
          <a:blip r:embed="rId7">
            <a:duotone>
              <a:prstClr val="black"/>
              <a:schemeClr val="accent5">
                <a:tint val="45000"/>
                <a:satMod val="400000"/>
              </a:schemeClr>
            </a:duotone>
            <a:alphaModFix amt="25000"/>
          </a:blip>
          <a:srcRect t="6250"/>
          <a:stretch/>
        </p:blipFill>
        <p:spPr>
          <a:xfrm>
            <a:off x="126144" y="42051"/>
            <a:ext cx="12191980" cy="6857990"/>
          </a:xfrm>
          <a:prstGeom prst="rect">
            <a:avLst/>
          </a:prstGeom>
        </p:spPr>
      </p:pic>
      <p:sp>
        <p:nvSpPr>
          <p:cNvPr id="2" name="Title 1">
            <a:extLst>
              <a:ext uri="{FF2B5EF4-FFF2-40B4-BE49-F238E27FC236}">
                <a16:creationId xmlns:a16="http://schemas.microsoft.com/office/drawing/2014/main" id="{6E218AD8-489A-45F0-A62A-1E69AD88EC9D}"/>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nSpc>
                <a:spcPct val="90000"/>
              </a:lnSpc>
            </a:pPr>
            <a:r>
              <a:rPr lang="en-US" sz="7200" dirty="0"/>
              <a:t>What is Recommendation System ?</a:t>
            </a:r>
          </a:p>
        </p:txBody>
      </p:sp>
      <p:sp>
        <p:nvSpPr>
          <p:cNvPr id="3" name="Content Placeholder 2">
            <a:extLst>
              <a:ext uri="{FF2B5EF4-FFF2-40B4-BE49-F238E27FC236}">
                <a16:creationId xmlns:a16="http://schemas.microsoft.com/office/drawing/2014/main" id="{2DC196AD-AF0A-4CBB-A9C6-9CFEEB4F9644}"/>
              </a:ext>
            </a:extLst>
          </p:cNvPr>
          <p:cNvSpPr>
            <a:spLocks noGrp="1"/>
          </p:cNvSpPr>
          <p:nvPr>
            <p:ph idx="1"/>
          </p:nvPr>
        </p:nvSpPr>
        <p:spPr>
          <a:xfrm>
            <a:off x="1154955" y="4777380"/>
            <a:ext cx="8825658" cy="861420"/>
          </a:xfrm>
        </p:spPr>
        <p:txBody>
          <a:bodyPr vert="horz" lIns="91440" tIns="45720" rIns="91440" bIns="45720" rtlCol="0" anchor="t">
            <a:normAutofit/>
          </a:bodyPr>
          <a:lstStyle/>
          <a:p>
            <a:pPr marL="0" indent="0">
              <a:buNone/>
            </a:pPr>
            <a:r>
              <a:rPr lang="en-US" cap="all" dirty="0">
                <a:solidFill>
                  <a:schemeClr val="bg2">
                    <a:lumMod val="40000"/>
                    <a:lumOff val="60000"/>
                  </a:schemeClr>
                </a:solidFill>
              </a:rPr>
              <a:t>The system that predict user's preference or rating.</a:t>
            </a:r>
          </a:p>
        </p:txBody>
      </p:sp>
      <p:sp>
        <p:nvSpPr>
          <p:cNvPr id="54" name="Rectangle 53">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140025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F2F1-0D0E-423E-BCBB-27D63B4132D0}"/>
              </a:ext>
            </a:extLst>
          </p:cNvPr>
          <p:cNvSpPr>
            <a:spLocks noGrp="1"/>
          </p:cNvSpPr>
          <p:nvPr>
            <p:ph type="title"/>
          </p:nvPr>
        </p:nvSpPr>
        <p:spPr>
          <a:xfrm>
            <a:off x="646112" y="452718"/>
            <a:ext cx="4165580" cy="1400530"/>
          </a:xfrm>
        </p:spPr>
        <p:txBody>
          <a:bodyPr>
            <a:normAutofit/>
          </a:bodyPr>
          <a:lstStyle/>
          <a:p>
            <a:pPr>
              <a:lnSpc>
                <a:spcPct val="90000"/>
              </a:lnSpc>
            </a:pPr>
            <a:r>
              <a:rPr lang="tr-TR" sz="2900" dirty="0" err="1"/>
              <a:t>Types</a:t>
            </a:r>
            <a:r>
              <a:rPr lang="tr-TR" sz="2900" dirty="0"/>
              <a:t> Of </a:t>
            </a:r>
            <a:r>
              <a:rPr lang="tr-TR" sz="2900" dirty="0" err="1"/>
              <a:t>Recommender</a:t>
            </a:r>
            <a:r>
              <a:rPr lang="tr-TR" sz="2900" dirty="0"/>
              <a:t> </a:t>
            </a:r>
            <a:r>
              <a:rPr lang="tr-TR" sz="2900" dirty="0" err="1"/>
              <a:t>Systems</a:t>
            </a:r>
          </a:p>
        </p:txBody>
      </p:sp>
      <p:sp>
        <p:nvSpPr>
          <p:cNvPr id="36" name="Freeform: Shape 35">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8"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6">
            <a:extLst>
              <a:ext uri="{FF2B5EF4-FFF2-40B4-BE49-F238E27FC236}">
                <a16:creationId xmlns:a16="http://schemas.microsoft.com/office/drawing/2014/main" id="{A231C04D-0436-442B-8C57-D9CC67AB2AFE}"/>
              </a:ext>
            </a:extLst>
          </p:cNvPr>
          <p:cNvPicPr>
            <a:picLocks noChangeAspect="1"/>
          </p:cNvPicPr>
          <p:nvPr/>
        </p:nvPicPr>
        <p:blipFill>
          <a:blip r:embed="rId3"/>
          <a:stretch>
            <a:fillRect/>
          </a:stretch>
        </p:blipFill>
        <p:spPr>
          <a:xfrm>
            <a:off x="6433963" y="647699"/>
            <a:ext cx="4770365" cy="2683330"/>
          </a:xfrm>
          <a:prstGeom prst="rect">
            <a:avLst/>
          </a:prstGeom>
          <a:effectLst/>
        </p:spPr>
      </p:pic>
      <p:sp>
        <p:nvSpPr>
          <p:cNvPr id="40" name="Rectangle 39">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BBEFA11-088D-492B-A4E1-EB26BC0B06BD}"/>
              </a:ext>
            </a:extLst>
          </p:cNvPr>
          <p:cNvSpPr>
            <a:spLocks noGrp="1"/>
          </p:cNvSpPr>
          <p:nvPr>
            <p:ph idx="1"/>
          </p:nvPr>
        </p:nvSpPr>
        <p:spPr>
          <a:xfrm>
            <a:off x="646113" y="2052918"/>
            <a:ext cx="4165146" cy="4195481"/>
          </a:xfrm>
        </p:spPr>
        <p:txBody>
          <a:bodyPr vert="horz" lIns="91440" tIns="45720" rIns="91440" bIns="45720" rtlCol="0" anchor="t">
            <a:normAutofit/>
          </a:bodyPr>
          <a:lstStyle/>
          <a:p>
            <a:r>
              <a:rPr lang="tr-TR" dirty="0"/>
              <a:t>Content </a:t>
            </a:r>
            <a:r>
              <a:rPr lang="tr-TR" dirty="0" err="1"/>
              <a:t>Based</a:t>
            </a:r>
            <a:r>
              <a:rPr lang="tr-TR" dirty="0"/>
              <a:t> </a:t>
            </a:r>
            <a:r>
              <a:rPr lang="tr-TR" dirty="0" err="1"/>
              <a:t>Recommender</a:t>
            </a:r>
            <a:r>
              <a:rPr lang="tr-TR" dirty="0"/>
              <a:t> </a:t>
            </a:r>
            <a:r>
              <a:rPr lang="tr-TR" dirty="0" err="1"/>
              <a:t>Systems</a:t>
            </a:r>
            <a:endParaRPr lang="tr-TR" dirty="0"/>
          </a:p>
          <a:p>
            <a:r>
              <a:rPr lang="tr-TR" dirty="0" err="1"/>
              <a:t>Collaborative</a:t>
            </a:r>
            <a:r>
              <a:rPr lang="tr-TR" dirty="0"/>
              <a:t> </a:t>
            </a:r>
            <a:r>
              <a:rPr lang="tr-TR" dirty="0" err="1"/>
              <a:t>Filtering</a:t>
            </a:r>
            <a:r>
              <a:rPr lang="tr-TR" dirty="0"/>
              <a:t> </a:t>
            </a:r>
          </a:p>
          <a:p>
            <a:pPr marL="0" indent="0">
              <a:buNone/>
            </a:pPr>
            <a:r>
              <a:rPr lang="tr-TR" dirty="0"/>
              <a:t>	- </a:t>
            </a:r>
            <a:r>
              <a:rPr lang="tr-TR" dirty="0" err="1"/>
              <a:t>Similarity</a:t>
            </a:r>
            <a:r>
              <a:rPr lang="tr-TR" dirty="0"/>
              <a:t> </a:t>
            </a:r>
            <a:r>
              <a:rPr lang="tr-TR" dirty="0" err="1"/>
              <a:t>Metrics</a:t>
            </a:r>
            <a:endParaRPr lang="tr-TR" dirty="0"/>
          </a:p>
          <a:p>
            <a:pPr marL="0" indent="0">
              <a:buNone/>
            </a:pPr>
            <a:r>
              <a:rPr lang="tr-TR" dirty="0"/>
              <a:t>      - User </a:t>
            </a:r>
            <a:r>
              <a:rPr lang="tr-TR" dirty="0" err="1"/>
              <a:t>Based</a:t>
            </a:r>
            <a:r>
              <a:rPr lang="tr-TR" dirty="0"/>
              <a:t> </a:t>
            </a:r>
            <a:r>
              <a:rPr lang="tr-TR" dirty="0" err="1"/>
              <a:t>Colllaborative</a:t>
            </a:r>
            <a:r>
              <a:rPr lang="tr-TR" dirty="0"/>
              <a:t> </a:t>
            </a:r>
            <a:r>
              <a:rPr lang="tr-TR" dirty="0" err="1"/>
              <a:t>Filtering</a:t>
            </a:r>
            <a:endParaRPr lang="tr-TR" dirty="0"/>
          </a:p>
          <a:p>
            <a:pPr marL="0" indent="0">
              <a:buNone/>
            </a:pPr>
            <a:r>
              <a:rPr lang="tr-TR" dirty="0"/>
              <a:t>      - </a:t>
            </a:r>
            <a:r>
              <a:rPr lang="tr-TR" dirty="0" err="1"/>
              <a:t>Item</a:t>
            </a:r>
            <a:r>
              <a:rPr lang="tr-TR" dirty="0"/>
              <a:t> </a:t>
            </a:r>
            <a:r>
              <a:rPr lang="tr-TR" dirty="0" err="1"/>
              <a:t>Based</a:t>
            </a:r>
            <a:r>
              <a:rPr lang="tr-TR" dirty="0"/>
              <a:t> </a:t>
            </a:r>
            <a:r>
              <a:rPr lang="tr-TR" dirty="0" err="1"/>
              <a:t>Collaborative</a:t>
            </a:r>
            <a:r>
              <a:rPr lang="tr-TR" dirty="0"/>
              <a:t> </a:t>
            </a:r>
            <a:r>
              <a:rPr lang="tr-TR" dirty="0" err="1"/>
              <a:t>Filtering</a:t>
            </a:r>
            <a:r>
              <a:rPr lang="tr-TR" dirty="0"/>
              <a:t> </a:t>
            </a:r>
          </a:p>
          <a:p>
            <a:r>
              <a:rPr lang="tr-TR" dirty="0"/>
              <a:t> Apriori</a:t>
            </a:r>
          </a:p>
        </p:txBody>
      </p:sp>
      <p:pic>
        <p:nvPicPr>
          <p:cNvPr id="4" name="Picture 4" descr="gök, tablo içeren bir resim&#10;&#10;Yüksek güvenilirlikle oluşturulmuş açıklama">
            <a:extLst>
              <a:ext uri="{FF2B5EF4-FFF2-40B4-BE49-F238E27FC236}">
                <a16:creationId xmlns:a16="http://schemas.microsoft.com/office/drawing/2014/main" id="{A9DA9B53-23EF-4598-9712-7AFB79ED18A7}"/>
              </a:ext>
            </a:extLst>
          </p:cNvPr>
          <p:cNvPicPr>
            <a:picLocks noChangeAspect="1"/>
          </p:cNvPicPr>
          <p:nvPr/>
        </p:nvPicPr>
        <p:blipFill>
          <a:blip r:embed="rId4"/>
          <a:stretch>
            <a:fillRect/>
          </a:stretch>
        </p:blipFill>
        <p:spPr>
          <a:xfrm>
            <a:off x="7458432" y="3526971"/>
            <a:ext cx="2721427" cy="2721427"/>
          </a:xfrm>
          <a:prstGeom prst="rect">
            <a:avLst/>
          </a:prstGeom>
          <a:effectLst/>
        </p:spPr>
      </p:pic>
    </p:spTree>
    <p:extLst>
      <p:ext uri="{BB962C8B-B14F-4D97-AF65-F5344CB8AC3E}">
        <p14:creationId xmlns:p14="http://schemas.microsoft.com/office/powerpoint/2010/main" val="7144745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2183861-9C16-4B1F-ACEF-D356E61A5045}"/>
              </a:ext>
            </a:extLst>
          </p:cNvPr>
          <p:cNvSpPr>
            <a:spLocks noGrp="1"/>
          </p:cNvSpPr>
          <p:nvPr>
            <p:ph type="title"/>
          </p:nvPr>
        </p:nvSpPr>
        <p:spPr>
          <a:xfrm>
            <a:off x="5411931" y="452718"/>
            <a:ext cx="4638903" cy="1400530"/>
          </a:xfrm>
        </p:spPr>
        <p:txBody>
          <a:bodyPr>
            <a:normAutofit/>
          </a:bodyPr>
          <a:lstStyle/>
          <a:p>
            <a:pPr algn="ctr">
              <a:lnSpc>
                <a:spcPct val="90000"/>
              </a:lnSpc>
            </a:pPr>
            <a:r>
              <a:rPr lang="tr-TR" sz="2900" dirty="0"/>
              <a:t>Content </a:t>
            </a:r>
            <a:r>
              <a:rPr lang="tr-TR" sz="2900" dirty="0" err="1"/>
              <a:t>Based</a:t>
            </a:r>
            <a:r>
              <a:rPr lang="tr-TR" sz="2900" dirty="0"/>
              <a:t> </a:t>
            </a:r>
            <a:r>
              <a:rPr lang="tr-TR" sz="2900" dirty="0" err="1"/>
              <a:t>Recommender</a:t>
            </a:r>
            <a:r>
              <a:rPr lang="tr-TR" sz="2900" dirty="0"/>
              <a:t> </a:t>
            </a:r>
            <a:r>
              <a:rPr lang="tr-TR" sz="2900" dirty="0" err="1"/>
              <a:t>Sytems</a:t>
            </a:r>
            <a:endParaRPr lang="tr-TR" dirty="0" err="1"/>
          </a:p>
        </p:txBody>
      </p:sp>
      <p:sp>
        <p:nvSpPr>
          <p:cNvPr id="5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5" name="Picture 15">
            <a:extLst>
              <a:ext uri="{FF2B5EF4-FFF2-40B4-BE49-F238E27FC236}">
                <a16:creationId xmlns:a16="http://schemas.microsoft.com/office/drawing/2014/main" id="{A304DB69-06D7-4B39-8DA8-1F3F3C01D9F3}"/>
              </a:ext>
            </a:extLst>
          </p:cNvPr>
          <p:cNvPicPr>
            <a:picLocks noChangeAspect="1"/>
          </p:cNvPicPr>
          <p:nvPr/>
        </p:nvPicPr>
        <p:blipFill rotWithShape="1">
          <a:blip r:embed="rId3"/>
          <a:srcRect t="16283" r="2" b="22414"/>
          <a:stretch/>
        </p:blipFill>
        <p:spPr>
          <a:xfrm>
            <a:off x="20" y="10"/>
            <a:ext cx="4971902" cy="2285990"/>
          </a:xfrm>
          <a:custGeom>
            <a:avLst/>
            <a:gdLst>
              <a:gd name="connsiteX0" fmla="*/ 3628384 w 4971922"/>
              <a:gd name="connsiteY0" fmla="*/ 0 h 2286000"/>
              <a:gd name="connsiteX1" fmla="*/ 4971922 w 4971922"/>
              <a:gd name="connsiteY1" fmla="*/ 0 h 2286000"/>
              <a:gd name="connsiteX2" fmla="*/ 4946877 w 4971922"/>
              <a:gd name="connsiteY2" fmla="*/ 155677 h 2286000"/>
              <a:gd name="connsiteX3" fmla="*/ 4923008 w 4971922"/>
              <a:gd name="connsiteY3" fmla="*/ 310668 h 2286000"/>
              <a:gd name="connsiteX4" fmla="*/ 4899644 w 4971922"/>
              <a:gd name="connsiteY4" fmla="*/ 466344 h 2286000"/>
              <a:gd name="connsiteX5" fmla="*/ 4879641 w 4971922"/>
              <a:gd name="connsiteY5" fmla="*/ 622707 h 2286000"/>
              <a:gd name="connsiteX6" fmla="*/ 4859470 w 4971922"/>
              <a:gd name="connsiteY6" fmla="*/ 778383 h 2286000"/>
              <a:gd name="connsiteX7" fmla="*/ 4840644 w 4971922"/>
              <a:gd name="connsiteY7" fmla="*/ 934746 h 2286000"/>
              <a:gd name="connsiteX8" fmla="*/ 4824508 w 4971922"/>
              <a:gd name="connsiteY8" fmla="*/ 1089051 h 2286000"/>
              <a:gd name="connsiteX9" fmla="*/ 4809212 w 4971922"/>
              <a:gd name="connsiteY9" fmla="*/ 1245413 h 2286000"/>
              <a:gd name="connsiteX10" fmla="*/ 4795260 w 4971922"/>
              <a:gd name="connsiteY10" fmla="*/ 1401090 h 2286000"/>
              <a:gd name="connsiteX11" fmla="*/ 4783158 w 4971922"/>
              <a:gd name="connsiteY11" fmla="*/ 1554023 h 2286000"/>
              <a:gd name="connsiteX12" fmla="*/ 4771055 w 4971922"/>
              <a:gd name="connsiteY12" fmla="*/ 1709014 h 2286000"/>
              <a:gd name="connsiteX13" fmla="*/ 4760970 w 4971922"/>
              <a:gd name="connsiteY13" fmla="*/ 1861947 h 2286000"/>
              <a:gd name="connsiteX14" fmla="*/ 4753070 w 4971922"/>
              <a:gd name="connsiteY14" fmla="*/ 2014881 h 2286000"/>
              <a:gd name="connsiteX15" fmla="*/ 4744833 w 4971922"/>
              <a:gd name="connsiteY15" fmla="*/ 2167128 h 2286000"/>
              <a:gd name="connsiteX16" fmla="*/ 4739404 w 4971922"/>
              <a:gd name="connsiteY16" fmla="*/ 2286000 h 2286000"/>
              <a:gd name="connsiteX17" fmla="*/ 0 w 4971922"/>
              <a:gd name="connsiteY17" fmla="*/ 2286000 h 2286000"/>
              <a:gd name="connsiteX18" fmla="*/ 0 w 4971922"/>
              <a:gd name="connsiteY18" fmla="*/ 1 h 2286000"/>
              <a:gd name="connsiteX19" fmla="*/ 3628384 w 4971922"/>
              <a:gd name="connsiteY19" fmla="*/ 1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1922" h="2286000">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9404" y="2286000"/>
                </a:lnTo>
                <a:lnTo>
                  <a:pt x="0" y="2286000"/>
                </a:lnTo>
                <a:lnTo>
                  <a:pt x="0" y="1"/>
                </a:lnTo>
                <a:lnTo>
                  <a:pt x="3628384" y="1"/>
                </a:lnTo>
                <a:close/>
              </a:path>
            </a:pathLst>
          </a:custGeom>
        </p:spPr>
      </p:pic>
      <p:sp>
        <p:nvSpPr>
          <p:cNvPr id="54" name="Rectangle 53">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7" name="Picture 17" descr="vezir, metin içeren bir resim&#10;&#10;Yüksek güvenilirlikle oluşturulmuş açıklama">
            <a:extLst>
              <a:ext uri="{FF2B5EF4-FFF2-40B4-BE49-F238E27FC236}">
                <a16:creationId xmlns:a16="http://schemas.microsoft.com/office/drawing/2014/main" id="{F29111CF-5C16-4A06-8050-E7E7C084DD61}"/>
              </a:ext>
            </a:extLst>
          </p:cNvPr>
          <p:cNvPicPr>
            <a:picLocks noChangeAspect="1"/>
          </p:cNvPicPr>
          <p:nvPr/>
        </p:nvPicPr>
        <p:blipFill rotWithShape="1">
          <a:blip r:embed="rId4"/>
          <a:srcRect t="5147" r="-1" b="9382"/>
          <a:stretch/>
        </p:blipFill>
        <p:spPr>
          <a:xfrm>
            <a:off x="20" y="2286000"/>
            <a:ext cx="4754866" cy="2286000"/>
          </a:xfrm>
          <a:custGeom>
            <a:avLst/>
            <a:gdLst>
              <a:gd name="connsiteX0" fmla="*/ 0 w 4754886"/>
              <a:gd name="connsiteY0" fmla="*/ 0 h 2286000"/>
              <a:gd name="connsiteX1" fmla="*/ 4739404 w 4754886"/>
              <a:gd name="connsiteY1" fmla="*/ 0 h 2286000"/>
              <a:gd name="connsiteX2" fmla="*/ 4737942 w 4754886"/>
              <a:gd name="connsiteY2" fmla="*/ 32004 h 2286000"/>
              <a:gd name="connsiteX3" fmla="*/ 4733067 w 4754886"/>
              <a:gd name="connsiteY3" fmla="*/ 181509 h 2286000"/>
              <a:gd name="connsiteX4" fmla="*/ 4728865 w 4754886"/>
              <a:gd name="connsiteY4" fmla="*/ 331013 h 2286000"/>
              <a:gd name="connsiteX5" fmla="*/ 4724831 w 4754886"/>
              <a:gd name="connsiteY5" fmla="*/ 479146 h 2286000"/>
              <a:gd name="connsiteX6" fmla="*/ 4722982 w 4754886"/>
              <a:gd name="connsiteY6" fmla="*/ 625221 h 2286000"/>
              <a:gd name="connsiteX7" fmla="*/ 4720965 w 4754886"/>
              <a:gd name="connsiteY7" fmla="*/ 771297 h 2286000"/>
              <a:gd name="connsiteX8" fmla="*/ 4719956 w 4754886"/>
              <a:gd name="connsiteY8" fmla="*/ 915315 h 2286000"/>
              <a:gd name="connsiteX9" fmla="*/ 4720965 w 4754886"/>
              <a:gd name="connsiteY9" fmla="*/ 1057961 h 2286000"/>
              <a:gd name="connsiteX10" fmla="*/ 4720965 w 4754886"/>
              <a:gd name="connsiteY10" fmla="*/ 1199236 h 2286000"/>
              <a:gd name="connsiteX11" fmla="*/ 4722982 w 4754886"/>
              <a:gd name="connsiteY11" fmla="*/ 1339139 h 2286000"/>
              <a:gd name="connsiteX12" fmla="*/ 4726007 w 4754886"/>
              <a:gd name="connsiteY12" fmla="*/ 1476299 h 2286000"/>
              <a:gd name="connsiteX13" fmla="*/ 4728865 w 4754886"/>
              <a:gd name="connsiteY13" fmla="*/ 1612087 h 2286000"/>
              <a:gd name="connsiteX14" fmla="*/ 4732059 w 4754886"/>
              <a:gd name="connsiteY14" fmla="*/ 1745133 h 2286000"/>
              <a:gd name="connsiteX15" fmla="*/ 4736933 w 4754886"/>
              <a:gd name="connsiteY15" fmla="*/ 1877492 h 2286000"/>
              <a:gd name="connsiteX16" fmla="*/ 4742144 w 4754886"/>
              <a:gd name="connsiteY16" fmla="*/ 2007793 h 2286000"/>
              <a:gd name="connsiteX17" fmla="*/ 4746850 w 4754886"/>
              <a:gd name="connsiteY17" fmla="*/ 2135352 h 2286000"/>
              <a:gd name="connsiteX18" fmla="*/ 4754886 w 4754886"/>
              <a:gd name="connsiteY18" fmla="*/ 2286000 h 2286000"/>
              <a:gd name="connsiteX19" fmla="*/ 0 w 4754886"/>
              <a:gd name="connsiteY19"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54886" h="2286000">
                <a:moveTo>
                  <a:pt x="0" y="0"/>
                </a:moveTo>
                <a:lnTo>
                  <a:pt x="4739404" y="0"/>
                </a:lnTo>
                <a:lnTo>
                  <a:pt x="4737942" y="32004"/>
                </a:lnTo>
                <a:lnTo>
                  <a:pt x="4733067" y="181509"/>
                </a:lnTo>
                <a:lnTo>
                  <a:pt x="4728865" y="331013"/>
                </a:lnTo>
                <a:lnTo>
                  <a:pt x="4724831" y="479146"/>
                </a:lnTo>
                <a:lnTo>
                  <a:pt x="4722982" y="625221"/>
                </a:lnTo>
                <a:lnTo>
                  <a:pt x="4720965" y="771297"/>
                </a:lnTo>
                <a:lnTo>
                  <a:pt x="4719956" y="915315"/>
                </a:lnTo>
                <a:lnTo>
                  <a:pt x="4720965" y="1057961"/>
                </a:lnTo>
                <a:lnTo>
                  <a:pt x="4720965" y="1199236"/>
                </a:lnTo>
                <a:lnTo>
                  <a:pt x="4722982" y="1339139"/>
                </a:lnTo>
                <a:lnTo>
                  <a:pt x="4726007" y="1476299"/>
                </a:lnTo>
                <a:lnTo>
                  <a:pt x="4728865" y="1612087"/>
                </a:lnTo>
                <a:lnTo>
                  <a:pt x="4732059" y="1745133"/>
                </a:lnTo>
                <a:lnTo>
                  <a:pt x="4736933" y="1877492"/>
                </a:lnTo>
                <a:lnTo>
                  <a:pt x="4742144" y="2007793"/>
                </a:lnTo>
                <a:lnTo>
                  <a:pt x="4746850" y="2135352"/>
                </a:lnTo>
                <a:lnTo>
                  <a:pt x="4754886" y="2286000"/>
                </a:lnTo>
                <a:lnTo>
                  <a:pt x="0" y="2286000"/>
                </a:lnTo>
                <a:close/>
              </a:path>
            </a:pathLst>
          </a:custGeom>
        </p:spPr>
      </p:pic>
      <p:sp>
        <p:nvSpPr>
          <p:cNvPr id="22" name="Content Placeholder 21">
            <a:extLst>
              <a:ext uri="{FF2B5EF4-FFF2-40B4-BE49-F238E27FC236}">
                <a16:creationId xmlns:a16="http://schemas.microsoft.com/office/drawing/2014/main" id="{D33FF1AC-1F86-47F6-A79C-BBDB7F2DA56E}"/>
              </a:ext>
            </a:extLst>
          </p:cNvPr>
          <p:cNvSpPr>
            <a:spLocks noGrp="1"/>
          </p:cNvSpPr>
          <p:nvPr>
            <p:ph idx="1"/>
          </p:nvPr>
        </p:nvSpPr>
        <p:spPr>
          <a:xfrm>
            <a:off x="5410950" y="2052918"/>
            <a:ext cx="4638903" cy="4195481"/>
          </a:xfrm>
        </p:spPr>
        <p:txBody>
          <a:bodyPr vert="horz" lIns="91440" tIns="45720" rIns="91440" bIns="45720" rtlCol="0" anchor="t">
            <a:normAutofit/>
          </a:bodyPr>
          <a:lstStyle/>
          <a:p>
            <a:pPr algn="just"/>
            <a:r>
              <a:rPr lang="en-US" dirty="0"/>
              <a:t>Content based recommender systems focus on item's content without any user's ratings.</a:t>
            </a:r>
            <a:endParaRPr lang="tr-TR"/>
          </a:p>
          <a:p>
            <a:pPr algn="just"/>
            <a:r>
              <a:rPr lang="en-US" dirty="0"/>
              <a:t>Example:</a:t>
            </a:r>
          </a:p>
          <a:p>
            <a:pPr marL="0" indent="0" algn="just">
              <a:buNone/>
            </a:pPr>
            <a:r>
              <a:rPr lang="en-US" dirty="0"/>
              <a:t>- Metallica, Iron Maiden and Megadeth are heavy metal bands and someone who listen Metallica probably also listen Iron Maiden or Megadeth. You can recommend this bands to user who listen Metallica. This is all about content based recommendation.</a:t>
            </a:r>
          </a:p>
        </p:txBody>
      </p:sp>
      <p:pic>
        <p:nvPicPr>
          <p:cNvPr id="20" name="Picture 13" descr="siluet içeren bir resim&#10;&#10;Yüksek güvenilirlikle oluşturulmuş açıklama">
            <a:extLst>
              <a:ext uri="{FF2B5EF4-FFF2-40B4-BE49-F238E27FC236}">
                <a16:creationId xmlns:a16="http://schemas.microsoft.com/office/drawing/2014/main" id="{B0FD90F2-5E0A-4A26-B978-988DD68B9797}"/>
              </a:ext>
            </a:extLst>
          </p:cNvPr>
          <p:cNvPicPr>
            <a:picLocks noChangeAspect="1"/>
          </p:cNvPicPr>
          <p:nvPr/>
        </p:nvPicPr>
        <p:blipFill rotWithShape="1">
          <a:blip r:embed="rId5"/>
          <a:srcRect t="15978" r="2" b="22733"/>
          <a:stretch/>
        </p:blipFill>
        <p:spPr>
          <a:xfrm>
            <a:off x="20" y="4572000"/>
            <a:ext cx="4973079" cy="2286000"/>
          </a:xfrm>
          <a:custGeom>
            <a:avLst/>
            <a:gdLst>
              <a:gd name="connsiteX0" fmla="*/ 0 w 4973099"/>
              <a:gd name="connsiteY0" fmla="*/ 0 h 2286000"/>
              <a:gd name="connsiteX1" fmla="*/ 4754887 w 4973099"/>
              <a:gd name="connsiteY1" fmla="*/ 0 h 2286000"/>
              <a:gd name="connsiteX2" fmla="*/ 4760130 w 4973099"/>
              <a:gd name="connsiteY2" fmla="*/ 98298 h 2286000"/>
              <a:gd name="connsiteX3" fmla="*/ 4774249 w 4973099"/>
              <a:gd name="connsiteY3" fmla="*/ 336956 h 2286000"/>
              <a:gd name="connsiteX4" fmla="*/ 4789041 w 4973099"/>
              <a:gd name="connsiteY4" fmla="*/ 566013 h 2286000"/>
              <a:gd name="connsiteX5" fmla="*/ 4805346 w 4973099"/>
              <a:gd name="connsiteY5" fmla="*/ 782726 h 2286000"/>
              <a:gd name="connsiteX6" fmla="*/ 4822323 w 4973099"/>
              <a:gd name="connsiteY6" fmla="*/ 989838 h 2286000"/>
              <a:gd name="connsiteX7" fmla="*/ 4840644 w 4973099"/>
              <a:gd name="connsiteY7" fmla="*/ 1181862 h 2286000"/>
              <a:gd name="connsiteX8" fmla="*/ 4858630 w 4973099"/>
              <a:gd name="connsiteY8" fmla="*/ 1362227 h 2286000"/>
              <a:gd name="connsiteX9" fmla="*/ 4876615 w 4973099"/>
              <a:gd name="connsiteY9" fmla="*/ 1528191 h 2286000"/>
              <a:gd name="connsiteX10" fmla="*/ 4893592 w 4973099"/>
              <a:gd name="connsiteY10" fmla="*/ 1680438 h 2286000"/>
              <a:gd name="connsiteX11" fmla="*/ 4909729 w 4973099"/>
              <a:gd name="connsiteY11" fmla="*/ 1815541 h 2286000"/>
              <a:gd name="connsiteX12" fmla="*/ 4925025 w 4973099"/>
              <a:gd name="connsiteY12" fmla="*/ 1937613 h 2286000"/>
              <a:gd name="connsiteX13" fmla="*/ 4937800 w 4973099"/>
              <a:gd name="connsiteY13" fmla="*/ 2040483 h 2286000"/>
              <a:gd name="connsiteX14" fmla="*/ 4949902 w 4973099"/>
              <a:gd name="connsiteY14" fmla="*/ 2126894 h 2286000"/>
              <a:gd name="connsiteX15" fmla="*/ 4967216 w 4973099"/>
              <a:gd name="connsiteY15" fmla="*/ 2245538 h 2286000"/>
              <a:gd name="connsiteX16" fmla="*/ 4973099 w 4973099"/>
              <a:gd name="connsiteY16" fmla="*/ 2286000 h 2286000"/>
              <a:gd name="connsiteX17" fmla="*/ 4075210 w 4973099"/>
              <a:gd name="connsiteY17" fmla="*/ 2286000 h 2286000"/>
              <a:gd name="connsiteX18" fmla="*/ 0 w 4973099"/>
              <a:gd name="connsiteY18" fmla="*/ 228600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73099" h="2286000">
                <a:moveTo>
                  <a:pt x="0" y="0"/>
                </a:moveTo>
                <a:lnTo>
                  <a:pt x="4754887" y="0"/>
                </a:lnTo>
                <a:lnTo>
                  <a:pt x="4760130" y="98298"/>
                </a:lnTo>
                <a:lnTo>
                  <a:pt x="4774249" y="336956"/>
                </a:lnTo>
                <a:lnTo>
                  <a:pt x="4789041" y="566013"/>
                </a:lnTo>
                <a:lnTo>
                  <a:pt x="4805346" y="782726"/>
                </a:lnTo>
                <a:lnTo>
                  <a:pt x="4822323" y="989838"/>
                </a:lnTo>
                <a:lnTo>
                  <a:pt x="4840644" y="1181862"/>
                </a:lnTo>
                <a:lnTo>
                  <a:pt x="4858630" y="1362227"/>
                </a:lnTo>
                <a:lnTo>
                  <a:pt x="4876615" y="1528191"/>
                </a:lnTo>
                <a:lnTo>
                  <a:pt x="4893592" y="1680438"/>
                </a:lnTo>
                <a:lnTo>
                  <a:pt x="4909729" y="1815541"/>
                </a:lnTo>
                <a:lnTo>
                  <a:pt x="4925025" y="1937613"/>
                </a:lnTo>
                <a:lnTo>
                  <a:pt x="4937800" y="2040483"/>
                </a:lnTo>
                <a:lnTo>
                  <a:pt x="4949902" y="2126894"/>
                </a:lnTo>
                <a:lnTo>
                  <a:pt x="4967216" y="2245538"/>
                </a:lnTo>
                <a:lnTo>
                  <a:pt x="4973099" y="2286000"/>
                </a:lnTo>
                <a:lnTo>
                  <a:pt x="4075210" y="2286000"/>
                </a:lnTo>
                <a:lnTo>
                  <a:pt x="0" y="2286000"/>
                </a:lnTo>
                <a:close/>
              </a:path>
            </a:pathLst>
          </a:custGeom>
        </p:spPr>
      </p:pic>
    </p:spTree>
    <p:extLst>
      <p:ext uri="{BB962C8B-B14F-4D97-AF65-F5344CB8AC3E}">
        <p14:creationId xmlns:p14="http://schemas.microsoft.com/office/powerpoint/2010/main" val="11674864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4840AC-8677-48DB-9214-8CC494538F3F}"/>
              </a:ext>
            </a:extLst>
          </p:cNvPr>
          <p:cNvSpPr>
            <a:spLocks noGrp="1"/>
          </p:cNvSpPr>
          <p:nvPr>
            <p:ph type="title"/>
          </p:nvPr>
        </p:nvSpPr>
        <p:spPr>
          <a:xfrm>
            <a:off x="648929" y="629266"/>
            <a:ext cx="3505495" cy="1622321"/>
          </a:xfrm>
        </p:spPr>
        <p:txBody>
          <a:bodyPr>
            <a:normAutofit/>
          </a:bodyPr>
          <a:lstStyle/>
          <a:p>
            <a:r>
              <a:rPr lang="tr-TR" sz="3900">
                <a:solidFill>
                  <a:srgbClr val="EBEBEB"/>
                </a:solidFill>
              </a:rPr>
              <a:t>Collaborative Filtering</a:t>
            </a:r>
          </a:p>
        </p:txBody>
      </p:sp>
      <p:sp>
        <p:nvSpPr>
          <p:cNvPr id="19" name="Rectangle 10">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ök, atletik oyun içeren bir resim&#10;&#10;Yüksek güvenilirlikle oluşturulmuş açıklama">
            <a:extLst>
              <a:ext uri="{FF2B5EF4-FFF2-40B4-BE49-F238E27FC236}">
                <a16:creationId xmlns:a16="http://schemas.microsoft.com/office/drawing/2014/main" id="{3E70B00D-053C-4194-9BA6-5A7E8C38C061}"/>
              </a:ext>
            </a:extLst>
          </p:cNvPr>
          <p:cNvPicPr>
            <a:picLocks noChangeAspect="1"/>
          </p:cNvPicPr>
          <p:nvPr/>
        </p:nvPicPr>
        <p:blipFill>
          <a:blip r:embed="rId2"/>
          <a:stretch>
            <a:fillRect/>
          </a:stretch>
        </p:blipFill>
        <p:spPr>
          <a:xfrm>
            <a:off x="5608319" y="1740099"/>
            <a:ext cx="5614835" cy="3224583"/>
          </a:xfrm>
          <a:prstGeom prst="rect">
            <a:avLst/>
          </a:prstGeom>
          <a:effectLst/>
        </p:spPr>
      </p:pic>
      <p:sp>
        <p:nvSpPr>
          <p:cNvPr id="21" name="Rectangle 14">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E9872FB-521F-42A4-8312-6B0642B2897C}"/>
              </a:ext>
            </a:extLst>
          </p:cNvPr>
          <p:cNvSpPr>
            <a:spLocks noGrp="1"/>
          </p:cNvSpPr>
          <p:nvPr>
            <p:ph idx="1"/>
          </p:nvPr>
        </p:nvSpPr>
        <p:spPr>
          <a:xfrm>
            <a:off x="648931" y="2438400"/>
            <a:ext cx="3505494" cy="3785419"/>
          </a:xfrm>
        </p:spPr>
        <p:txBody>
          <a:bodyPr vert="horz" lIns="91440" tIns="45720" rIns="91440" bIns="45720" rtlCol="0">
            <a:normAutofit/>
          </a:bodyPr>
          <a:lstStyle/>
          <a:p>
            <a:r>
              <a:rPr lang="tr-TR">
                <a:solidFill>
                  <a:srgbClr val="FFFFFF"/>
                </a:solidFill>
              </a:rPr>
              <a:t>User Based Collaborative Filtering: Recommend an item based on the ratings of similar users found.</a:t>
            </a:r>
          </a:p>
          <a:p>
            <a:r>
              <a:rPr lang="tr-TR">
                <a:solidFill>
                  <a:srgbClr val="FFFFFF"/>
                </a:solidFill>
              </a:rPr>
              <a:t>Item Based Collaborative Filtering: Recommend an item based on the information of similar items computed.</a:t>
            </a:r>
          </a:p>
        </p:txBody>
      </p:sp>
    </p:spTree>
    <p:extLst>
      <p:ext uri="{BB962C8B-B14F-4D97-AF65-F5344CB8AC3E}">
        <p14:creationId xmlns:p14="http://schemas.microsoft.com/office/powerpoint/2010/main" val="1585196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B64CD25-2326-4A4E-93D6-F7FD9D9AEDFE}"/>
              </a:ext>
            </a:extLst>
          </p:cNvPr>
          <p:cNvSpPr>
            <a:spLocks noGrp="1"/>
          </p:cNvSpPr>
          <p:nvPr>
            <p:ph type="title"/>
          </p:nvPr>
        </p:nvSpPr>
        <p:spPr>
          <a:xfrm>
            <a:off x="8266041" y="768927"/>
            <a:ext cx="3333676" cy="3096987"/>
          </a:xfrm>
        </p:spPr>
        <p:txBody>
          <a:bodyPr vert="horz" lIns="91440" tIns="45720" rIns="91440" bIns="45720" rtlCol="0" anchor="b">
            <a:normAutofit/>
          </a:bodyPr>
          <a:lstStyle/>
          <a:p>
            <a:r>
              <a:rPr lang="en-US" sz="3000"/>
              <a:t>Similarity Metrics</a:t>
            </a:r>
          </a:p>
        </p:txBody>
      </p:sp>
      <p:sp>
        <p:nvSpPr>
          <p:cNvPr id="23" name="Rectangle 22">
            <a:extLst>
              <a:ext uri="{FF2B5EF4-FFF2-40B4-BE49-F238E27FC236}">
                <a16:creationId xmlns:a16="http://schemas.microsoft.com/office/drawing/2014/main" id="{1DB4B97F-BC4E-4607-8DED-CD7FC819F7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7">
            <a:extLst>
              <a:ext uri="{FF2B5EF4-FFF2-40B4-BE49-F238E27FC236}">
                <a16:creationId xmlns:a16="http://schemas.microsoft.com/office/drawing/2014/main" id="{9FC6D7D0-2F17-4AAB-8FB2-86CBA146C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591673"/>
            <a:ext cx="6272784" cy="562624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nesne içeren bir resim&#10;&#10;Çok yüksek güvenilirlikle oluşturulmuş açıklama">
            <a:extLst>
              <a:ext uri="{FF2B5EF4-FFF2-40B4-BE49-F238E27FC236}">
                <a16:creationId xmlns:a16="http://schemas.microsoft.com/office/drawing/2014/main" id="{C337E2FF-1E56-43C5-9EFD-76E51673851A}"/>
              </a:ext>
            </a:extLst>
          </p:cNvPr>
          <p:cNvPicPr>
            <a:picLocks noGrp="1" noChangeAspect="1"/>
          </p:cNvPicPr>
          <p:nvPr>
            <p:ph idx="1"/>
          </p:nvPr>
        </p:nvPicPr>
        <p:blipFill>
          <a:blip r:embed="rId7"/>
          <a:stretch>
            <a:fillRect/>
          </a:stretch>
        </p:blipFill>
        <p:spPr>
          <a:xfrm>
            <a:off x="1127253" y="1469137"/>
            <a:ext cx="5307644" cy="1447539"/>
          </a:xfrm>
          <a:prstGeom prst="rect">
            <a:avLst/>
          </a:prstGeom>
          <a:effectLst/>
        </p:spPr>
      </p:pic>
      <p:pic>
        <p:nvPicPr>
          <p:cNvPr id="6" name="Picture 6" descr="nesne içeren bir resim&#10;&#10;Yüksek güvenilirlikle oluşturulmuş açıklama">
            <a:extLst>
              <a:ext uri="{FF2B5EF4-FFF2-40B4-BE49-F238E27FC236}">
                <a16:creationId xmlns:a16="http://schemas.microsoft.com/office/drawing/2014/main" id="{9AD6B33F-C611-4298-9C5C-ADD5DD4C7E05}"/>
              </a:ext>
            </a:extLst>
          </p:cNvPr>
          <p:cNvPicPr>
            <a:picLocks noChangeAspect="1"/>
          </p:cNvPicPr>
          <p:nvPr/>
        </p:nvPicPr>
        <p:blipFill>
          <a:blip r:embed="rId8"/>
          <a:stretch>
            <a:fillRect/>
          </a:stretch>
        </p:blipFill>
        <p:spPr>
          <a:xfrm>
            <a:off x="1127253" y="3937434"/>
            <a:ext cx="5307644" cy="1358504"/>
          </a:xfrm>
          <a:prstGeom prst="rect">
            <a:avLst/>
          </a:prstGeom>
          <a:effectLst/>
        </p:spPr>
      </p:pic>
      <p:pic>
        <p:nvPicPr>
          <p:cNvPr id="3" name="Picture 2">
            <a:extLst>
              <a:ext uri="{FF2B5EF4-FFF2-40B4-BE49-F238E27FC236}">
                <a16:creationId xmlns:a16="http://schemas.microsoft.com/office/drawing/2014/main" id="{88EB23E7-79C0-EE49-B57B-CF5BA3142ED9}"/>
              </a:ext>
            </a:extLst>
          </p:cNvPr>
          <p:cNvPicPr>
            <a:picLocks noChangeAspect="1"/>
          </p:cNvPicPr>
          <p:nvPr/>
        </p:nvPicPr>
        <p:blipFill>
          <a:blip r:embed="rId9"/>
          <a:stretch>
            <a:fillRect/>
          </a:stretch>
        </p:blipFill>
        <p:spPr>
          <a:xfrm>
            <a:off x="0" y="0"/>
            <a:ext cx="12192000" cy="6858000"/>
          </a:xfrm>
          <a:prstGeom prst="rect">
            <a:avLst/>
          </a:prstGeom>
        </p:spPr>
      </p:pic>
    </p:spTree>
    <p:extLst>
      <p:ext uri="{BB962C8B-B14F-4D97-AF65-F5344CB8AC3E}">
        <p14:creationId xmlns:p14="http://schemas.microsoft.com/office/powerpoint/2010/main" val="3287122471"/>
      </p:ext>
    </p:extLst>
  </p:cSld>
  <p:clrMapOvr>
    <a:masterClrMapping/>
  </p:clrMapOvr>
  <p:transition spd="slow">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5821-C005-4003-A047-47B28AE170AA}"/>
              </a:ext>
            </a:extLst>
          </p:cNvPr>
          <p:cNvSpPr>
            <a:spLocks noGrp="1"/>
          </p:cNvSpPr>
          <p:nvPr>
            <p:ph type="title"/>
          </p:nvPr>
        </p:nvSpPr>
        <p:spPr/>
        <p:txBody>
          <a:bodyPr/>
          <a:lstStyle/>
          <a:p>
            <a:r>
              <a:rPr lang="tr-TR" dirty="0"/>
              <a:t>User </a:t>
            </a:r>
            <a:r>
              <a:rPr lang="tr-TR" dirty="0" err="1"/>
              <a:t>Based</a:t>
            </a:r>
            <a:r>
              <a:rPr lang="tr-TR" dirty="0"/>
              <a:t> </a:t>
            </a:r>
            <a:r>
              <a:rPr lang="tr-TR" dirty="0" err="1"/>
              <a:t>Collaborative</a:t>
            </a:r>
            <a:r>
              <a:rPr lang="tr-TR" dirty="0"/>
              <a:t> </a:t>
            </a:r>
            <a:r>
              <a:rPr lang="tr-TR" dirty="0" err="1"/>
              <a:t>Filtering</a:t>
            </a:r>
            <a:br>
              <a:rPr lang="tr-TR" dirty="0"/>
            </a:br>
            <a:r>
              <a:rPr lang="tr-TR" dirty="0" err="1"/>
              <a:t>Example</a:t>
            </a:r>
          </a:p>
        </p:txBody>
      </p:sp>
      <p:graphicFrame>
        <p:nvGraphicFramePr>
          <p:cNvPr id="6" name="Table 6">
            <a:extLst>
              <a:ext uri="{FF2B5EF4-FFF2-40B4-BE49-F238E27FC236}">
                <a16:creationId xmlns:a16="http://schemas.microsoft.com/office/drawing/2014/main" id="{6AD8C2EC-FB29-4139-8A83-6A9324D4F7B5}"/>
              </a:ext>
            </a:extLst>
          </p:cNvPr>
          <p:cNvGraphicFramePr>
            <a:graphicFrameLocks noGrp="1"/>
          </p:cNvGraphicFramePr>
          <p:nvPr>
            <p:ph idx="1"/>
            <p:extLst>
              <p:ext uri="{D42A27DB-BD31-4B8C-83A1-F6EECF244321}">
                <p14:modId xmlns:p14="http://schemas.microsoft.com/office/powerpoint/2010/main" val="1829474479"/>
              </p:ext>
            </p:extLst>
          </p:nvPr>
        </p:nvGraphicFramePr>
        <p:xfrm>
          <a:off x="568036" y="1925781"/>
          <a:ext cx="10028700" cy="2076714"/>
        </p:xfrm>
        <a:graphic>
          <a:graphicData uri="http://schemas.openxmlformats.org/drawingml/2006/table">
            <a:tbl>
              <a:tblPr firstRow="1" bandRow="1">
                <a:tableStyleId>{21E4AEA4-8DFA-4A89-87EB-49C32662AFE0}</a:tableStyleId>
              </a:tblPr>
              <a:tblGrid>
                <a:gridCol w="1006681">
                  <a:extLst>
                    <a:ext uri="{9D8B030D-6E8A-4147-A177-3AD203B41FA5}">
                      <a16:colId xmlns:a16="http://schemas.microsoft.com/office/drawing/2014/main" val="3056443003"/>
                    </a:ext>
                  </a:extLst>
                </a:gridCol>
                <a:gridCol w="2291473">
                  <a:extLst>
                    <a:ext uri="{9D8B030D-6E8A-4147-A177-3AD203B41FA5}">
                      <a16:colId xmlns:a16="http://schemas.microsoft.com/office/drawing/2014/main" val="2568467732"/>
                    </a:ext>
                  </a:extLst>
                </a:gridCol>
                <a:gridCol w="1599405">
                  <a:extLst>
                    <a:ext uri="{9D8B030D-6E8A-4147-A177-3AD203B41FA5}">
                      <a16:colId xmlns:a16="http://schemas.microsoft.com/office/drawing/2014/main" val="1446056968"/>
                    </a:ext>
                  </a:extLst>
                </a:gridCol>
                <a:gridCol w="1893991">
                  <a:extLst>
                    <a:ext uri="{9D8B030D-6E8A-4147-A177-3AD203B41FA5}">
                      <a16:colId xmlns:a16="http://schemas.microsoft.com/office/drawing/2014/main" val="277649030"/>
                    </a:ext>
                  </a:extLst>
                </a:gridCol>
                <a:gridCol w="1710004">
                  <a:extLst>
                    <a:ext uri="{9D8B030D-6E8A-4147-A177-3AD203B41FA5}">
                      <a16:colId xmlns:a16="http://schemas.microsoft.com/office/drawing/2014/main" val="1601279545"/>
                    </a:ext>
                  </a:extLst>
                </a:gridCol>
                <a:gridCol w="1527146">
                  <a:extLst>
                    <a:ext uri="{9D8B030D-6E8A-4147-A177-3AD203B41FA5}">
                      <a16:colId xmlns:a16="http://schemas.microsoft.com/office/drawing/2014/main" val="132673331"/>
                    </a:ext>
                  </a:extLst>
                </a:gridCol>
              </a:tblGrid>
              <a:tr h="645731">
                <a:tc>
                  <a:txBody>
                    <a:bodyPr/>
                    <a:lstStyle/>
                    <a:p>
                      <a:endParaRPr lang="tr-TR"/>
                    </a:p>
                  </a:txBody>
                  <a:tcPr/>
                </a:tc>
                <a:tc>
                  <a:txBody>
                    <a:bodyPr/>
                    <a:lstStyle/>
                    <a:p>
                      <a:r>
                        <a:rPr lang="tr-TR" dirty="0" err="1"/>
                        <a:t>The</a:t>
                      </a:r>
                      <a:r>
                        <a:rPr lang="tr-TR" dirty="0"/>
                        <a:t> Dark Knight</a:t>
                      </a:r>
                    </a:p>
                  </a:txBody>
                  <a:tcPr/>
                </a:tc>
                <a:tc>
                  <a:txBody>
                    <a:bodyPr/>
                    <a:lstStyle/>
                    <a:p>
                      <a:r>
                        <a:rPr lang="tr-TR" dirty="0" err="1"/>
                        <a:t>Iron</a:t>
                      </a:r>
                      <a:r>
                        <a:rPr lang="tr-TR" dirty="0"/>
                        <a:t> Man 3</a:t>
                      </a:r>
                    </a:p>
                  </a:txBody>
                  <a:tcPr/>
                </a:tc>
                <a:tc>
                  <a:txBody>
                    <a:bodyPr/>
                    <a:lstStyle/>
                    <a:p>
                      <a:r>
                        <a:rPr lang="tr-TR" dirty="0"/>
                        <a:t>Harry Potter – </a:t>
                      </a:r>
                      <a:r>
                        <a:rPr lang="tr-TR" dirty="0" err="1"/>
                        <a:t>Prisoner</a:t>
                      </a:r>
                      <a:r>
                        <a:rPr lang="tr-TR" dirty="0"/>
                        <a:t> of Azkaban</a:t>
                      </a:r>
                    </a:p>
                  </a:txBody>
                  <a:tcPr/>
                </a:tc>
                <a:tc>
                  <a:txBody>
                    <a:bodyPr/>
                    <a:lstStyle/>
                    <a:p>
                      <a:r>
                        <a:rPr lang="tr-TR" dirty="0"/>
                        <a:t>Star </a:t>
                      </a:r>
                      <a:r>
                        <a:rPr lang="tr-TR" dirty="0" err="1"/>
                        <a:t>Wars</a:t>
                      </a:r>
                      <a:r>
                        <a:rPr lang="tr-TR" dirty="0"/>
                        <a:t> – Return of </a:t>
                      </a:r>
                      <a:r>
                        <a:rPr lang="tr-TR" dirty="0" err="1"/>
                        <a:t>the</a:t>
                      </a:r>
                      <a:r>
                        <a:rPr lang="tr-TR" dirty="0"/>
                        <a:t> </a:t>
                      </a:r>
                      <a:r>
                        <a:rPr lang="tr-TR" dirty="0" err="1"/>
                        <a:t>Jedi</a:t>
                      </a:r>
                      <a:endParaRPr lang="tr-TR" dirty="0"/>
                    </a:p>
                  </a:txBody>
                  <a:tcPr/>
                </a:tc>
                <a:tc>
                  <a:txBody>
                    <a:bodyPr/>
                    <a:lstStyle/>
                    <a:p>
                      <a:r>
                        <a:rPr lang="tr-TR" dirty="0" err="1"/>
                        <a:t>The</a:t>
                      </a:r>
                      <a:r>
                        <a:rPr lang="tr-TR" dirty="0"/>
                        <a:t> </a:t>
                      </a:r>
                      <a:r>
                        <a:rPr lang="tr-TR" dirty="0" err="1"/>
                        <a:t>Lord</a:t>
                      </a:r>
                      <a:r>
                        <a:rPr lang="tr-TR" dirty="0"/>
                        <a:t> of </a:t>
                      </a:r>
                      <a:r>
                        <a:rPr lang="tr-TR" dirty="0" err="1"/>
                        <a:t>the</a:t>
                      </a:r>
                      <a:r>
                        <a:rPr lang="tr-TR" dirty="0"/>
                        <a:t> Rings –</a:t>
                      </a:r>
                      <a:r>
                        <a:rPr lang="tr-TR" dirty="0" err="1"/>
                        <a:t>Two</a:t>
                      </a:r>
                      <a:r>
                        <a:rPr lang="tr-TR" dirty="0"/>
                        <a:t> </a:t>
                      </a:r>
                      <a:r>
                        <a:rPr lang="tr-TR" dirty="0" err="1"/>
                        <a:t>Towers</a:t>
                      </a:r>
                      <a:endParaRPr lang="tr-TR" dirty="0"/>
                    </a:p>
                  </a:txBody>
                  <a:tcPr/>
                </a:tc>
                <a:extLst>
                  <a:ext uri="{0D108BD9-81ED-4DB2-BD59-A6C34878D82A}">
                    <a16:rowId xmlns:a16="http://schemas.microsoft.com/office/drawing/2014/main" val="1917066927"/>
                  </a:ext>
                </a:extLst>
              </a:tr>
              <a:tr h="387438">
                <a:tc>
                  <a:txBody>
                    <a:bodyPr/>
                    <a:lstStyle/>
                    <a:p>
                      <a:r>
                        <a:rPr lang="tr-TR" dirty="0"/>
                        <a:t>John</a:t>
                      </a:r>
                    </a:p>
                  </a:txBody>
                  <a:tcPr/>
                </a:tc>
                <a:tc>
                  <a:txBody>
                    <a:bodyPr/>
                    <a:lstStyle/>
                    <a:p>
                      <a:r>
                        <a:rPr lang="tr-TR" dirty="0"/>
                        <a:t>4</a:t>
                      </a:r>
                    </a:p>
                  </a:txBody>
                  <a:tcPr/>
                </a:tc>
                <a:tc>
                  <a:txBody>
                    <a:bodyPr/>
                    <a:lstStyle/>
                    <a:p>
                      <a:r>
                        <a:rPr lang="tr-TR" dirty="0"/>
                        <a:t>3</a:t>
                      </a:r>
                    </a:p>
                  </a:txBody>
                  <a:tcPr/>
                </a:tc>
                <a:tc>
                  <a:txBody>
                    <a:bodyPr/>
                    <a:lstStyle/>
                    <a:p>
                      <a:r>
                        <a:rPr lang="tr-TR" dirty="0"/>
                        <a:t>2</a:t>
                      </a:r>
                    </a:p>
                  </a:txBody>
                  <a:tcPr/>
                </a:tc>
                <a:tc>
                  <a:txBody>
                    <a:bodyPr/>
                    <a:lstStyle/>
                    <a:p>
                      <a:r>
                        <a:rPr lang="tr-TR" dirty="0"/>
                        <a:t>4</a:t>
                      </a:r>
                    </a:p>
                  </a:txBody>
                  <a:tcPr/>
                </a:tc>
                <a:tc>
                  <a:txBody>
                    <a:bodyPr/>
                    <a:lstStyle/>
                    <a:p>
                      <a:r>
                        <a:rPr lang="tr-TR" dirty="0"/>
                        <a:t>5</a:t>
                      </a:r>
                    </a:p>
                  </a:txBody>
                  <a:tcPr/>
                </a:tc>
                <a:extLst>
                  <a:ext uri="{0D108BD9-81ED-4DB2-BD59-A6C34878D82A}">
                    <a16:rowId xmlns:a16="http://schemas.microsoft.com/office/drawing/2014/main" val="3806285928"/>
                  </a:ext>
                </a:extLst>
              </a:tr>
              <a:tr h="387438">
                <a:tc>
                  <a:txBody>
                    <a:bodyPr/>
                    <a:lstStyle/>
                    <a:p>
                      <a:r>
                        <a:rPr lang="tr-TR" dirty="0"/>
                        <a:t>Mary</a:t>
                      </a:r>
                    </a:p>
                  </a:txBody>
                  <a:tcPr/>
                </a:tc>
                <a:tc>
                  <a:txBody>
                    <a:bodyPr/>
                    <a:lstStyle/>
                    <a:p>
                      <a:r>
                        <a:rPr lang="tr-TR" dirty="0"/>
                        <a:t>5</a:t>
                      </a:r>
                    </a:p>
                  </a:txBody>
                  <a:tcPr/>
                </a:tc>
                <a:tc>
                  <a:txBody>
                    <a:bodyPr/>
                    <a:lstStyle/>
                    <a:p>
                      <a:r>
                        <a:rPr lang="tr-TR" dirty="0"/>
                        <a:t>4</a:t>
                      </a:r>
                    </a:p>
                  </a:txBody>
                  <a:tcPr/>
                </a:tc>
                <a:tc>
                  <a:txBody>
                    <a:bodyPr/>
                    <a:lstStyle/>
                    <a:p>
                      <a:r>
                        <a:rPr lang="tr-TR" dirty="0"/>
                        <a:t>3</a:t>
                      </a:r>
                    </a:p>
                  </a:txBody>
                  <a:tcPr/>
                </a:tc>
                <a:tc>
                  <a:txBody>
                    <a:bodyPr/>
                    <a:lstStyle/>
                    <a:p>
                      <a:r>
                        <a:rPr lang="tr-TR" dirty="0"/>
                        <a:t>3</a:t>
                      </a:r>
                    </a:p>
                  </a:txBody>
                  <a:tcPr/>
                </a:tc>
                <a:tc>
                  <a:txBody>
                    <a:bodyPr/>
                    <a:lstStyle/>
                    <a:p>
                      <a:r>
                        <a:rPr lang="tr-TR" dirty="0"/>
                        <a:t>4</a:t>
                      </a:r>
                    </a:p>
                  </a:txBody>
                  <a:tcPr/>
                </a:tc>
                <a:extLst>
                  <a:ext uri="{0D108BD9-81ED-4DB2-BD59-A6C34878D82A}">
                    <a16:rowId xmlns:a16="http://schemas.microsoft.com/office/drawing/2014/main" val="82133277"/>
                  </a:ext>
                </a:extLst>
              </a:tr>
              <a:tr h="387438">
                <a:tc>
                  <a:txBody>
                    <a:bodyPr/>
                    <a:lstStyle/>
                    <a:p>
                      <a:r>
                        <a:rPr lang="tr-TR" dirty="0"/>
                        <a:t>Alice</a:t>
                      </a:r>
                    </a:p>
                  </a:txBody>
                  <a:tcPr/>
                </a:tc>
                <a:tc>
                  <a:txBody>
                    <a:bodyPr/>
                    <a:lstStyle/>
                    <a:p>
                      <a:r>
                        <a:rPr lang="tr-TR"/>
                        <a:t>3</a:t>
                      </a:r>
                      <a:endParaRPr lang="tr-TR" dirty="0"/>
                    </a:p>
                  </a:txBody>
                  <a:tcPr/>
                </a:tc>
                <a:tc>
                  <a:txBody>
                    <a:bodyPr/>
                    <a:lstStyle/>
                    <a:p>
                      <a:r>
                        <a:rPr lang="tr-TR"/>
                        <a:t>2</a:t>
                      </a:r>
                      <a:endParaRPr lang="tr-TR" dirty="0"/>
                    </a:p>
                  </a:txBody>
                  <a:tcPr/>
                </a:tc>
                <a:tc>
                  <a:txBody>
                    <a:bodyPr/>
                    <a:lstStyle/>
                    <a:p>
                      <a:r>
                        <a:rPr lang="tr-TR" dirty="0"/>
                        <a:t>5</a:t>
                      </a:r>
                    </a:p>
                  </a:txBody>
                  <a:tcPr/>
                </a:tc>
                <a:tc>
                  <a:txBody>
                    <a:bodyPr/>
                    <a:lstStyle/>
                    <a:p>
                      <a:r>
                        <a:rPr lang="tr-TR" dirty="0"/>
                        <a:t>2</a:t>
                      </a:r>
                    </a:p>
                  </a:txBody>
                  <a:tcPr/>
                </a:tc>
                <a:tc>
                  <a:txBody>
                    <a:bodyPr/>
                    <a:lstStyle/>
                    <a:p>
                      <a:r>
                        <a:rPr lang="tr-TR" dirty="0"/>
                        <a:t>3</a:t>
                      </a:r>
                    </a:p>
                  </a:txBody>
                  <a:tcPr/>
                </a:tc>
                <a:extLst>
                  <a:ext uri="{0D108BD9-81ED-4DB2-BD59-A6C34878D82A}">
                    <a16:rowId xmlns:a16="http://schemas.microsoft.com/office/drawing/2014/main" val="385491706"/>
                  </a:ext>
                </a:extLst>
              </a:tr>
            </a:tbl>
          </a:graphicData>
        </a:graphic>
      </p:graphicFrame>
      <p:sp>
        <p:nvSpPr>
          <p:cNvPr id="8" name="TextBox 7">
            <a:extLst>
              <a:ext uri="{FF2B5EF4-FFF2-40B4-BE49-F238E27FC236}">
                <a16:creationId xmlns:a16="http://schemas.microsoft.com/office/drawing/2014/main" id="{63D511B1-E94B-40C0-BDE3-D0B77572F9C3}"/>
              </a:ext>
            </a:extLst>
          </p:cNvPr>
          <p:cNvSpPr txBox="1"/>
          <p:nvPr/>
        </p:nvSpPr>
        <p:spPr>
          <a:xfrm>
            <a:off x="1087582" y="4177146"/>
            <a:ext cx="84304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t>Sim(</a:t>
            </a:r>
            <a:r>
              <a:rPr lang="tr-TR" dirty="0" err="1"/>
              <a:t>John,Mary</a:t>
            </a:r>
            <a:r>
              <a:rPr lang="tr-TR" dirty="0"/>
              <a:t>)=(5x4)+…+(4*5)/</a:t>
            </a:r>
            <a:r>
              <a:rPr lang="tr-TR" dirty="0" err="1"/>
              <a:t>sqrt</a:t>
            </a:r>
            <a:r>
              <a:rPr lang="tr-TR" dirty="0"/>
              <a:t>(4^2+…+5^2)*</a:t>
            </a:r>
            <a:r>
              <a:rPr lang="tr-TR" dirty="0" err="1">
                <a:ea typeface="+mn-lt"/>
                <a:cs typeface="+mn-lt"/>
              </a:rPr>
              <a:t>sqrt</a:t>
            </a:r>
            <a:r>
              <a:rPr lang="tr-TR" dirty="0">
                <a:ea typeface="+mn-lt"/>
                <a:cs typeface="+mn-lt"/>
              </a:rPr>
              <a:t>(5^2+…+4^2) = 0.96</a:t>
            </a:r>
          </a:p>
          <a:p>
            <a:endParaRPr lang="tr-TR" dirty="0"/>
          </a:p>
          <a:p>
            <a:r>
              <a:rPr lang="tr-TR" dirty="0">
                <a:ea typeface="+mn-lt"/>
                <a:cs typeface="+mn-lt"/>
              </a:rPr>
              <a:t>Sim(John,Alice)=(4x3)+…+(5*3)/sqrt(4^2+…+5^2)*</a:t>
            </a:r>
            <a:r>
              <a:rPr lang="tr-TR" dirty="0" err="1"/>
              <a:t>sqrt</a:t>
            </a:r>
            <a:r>
              <a:rPr lang="tr-TR" dirty="0"/>
              <a:t>(3^2+…+3^2) = 0.85</a:t>
            </a:r>
          </a:p>
          <a:p>
            <a:endParaRPr lang="tr-TR" dirty="0"/>
          </a:p>
          <a:p>
            <a:r>
              <a:rPr lang="tr-TR" dirty="0">
                <a:ea typeface="+mn-lt"/>
                <a:cs typeface="+mn-lt"/>
              </a:rPr>
              <a:t>Sim(Mary,Alice)=(5x3)+…+(4*3)/sqrt(5^2+…+4^2)*</a:t>
            </a:r>
            <a:r>
              <a:rPr lang="tr-TR" dirty="0" err="1"/>
              <a:t>sqrt</a:t>
            </a:r>
            <a:r>
              <a:rPr lang="tr-TR" dirty="0"/>
              <a:t>(3^2+…+3^2) = 0.90</a:t>
            </a:r>
          </a:p>
        </p:txBody>
      </p:sp>
      <p:sp>
        <p:nvSpPr>
          <p:cNvPr id="3" name="TextBox 2">
            <a:extLst>
              <a:ext uri="{FF2B5EF4-FFF2-40B4-BE49-F238E27FC236}">
                <a16:creationId xmlns:a16="http://schemas.microsoft.com/office/drawing/2014/main" id="{F31B4985-3FB8-AF4F-8A32-4F530D92A3EB}"/>
              </a:ext>
            </a:extLst>
          </p:cNvPr>
          <p:cNvSpPr txBox="1"/>
          <p:nvPr/>
        </p:nvSpPr>
        <p:spPr>
          <a:xfrm>
            <a:off x="1371938" y="5829125"/>
            <a:ext cx="8420895" cy="369332"/>
          </a:xfrm>
          <a:prstGeom prst="rect">
            <a:avLst/>
          </a:prstGeom>
          <a:noFill/>
        </p:spPr>
        <p:txBody>
          <a:bodyPr wrap="none" rtlCol="0">
            <a:spAutoFit/>
          </a:bodyPr>
          <a:lstStyle/>
          <a:p>
            <a:pPr marL="285750" indent="-285750">
              <a:buFontTx/>
              <a:buChar char="-"/>
            </a:pPr>
            <a:r>
              <a:rPr lang="tr-TR" dirty="0" err="1"/>
              <a:t>We</a:t>
            </a:r>
            <a:r>
              <a:rPr lang="tr-TR" dirty="0"/>
              <a:t> can </a:t>
            </a:r>
            <a:r>
              <a:rPr lang="tr-TR" dirty="0" err="1"/>
              <a:t>recommend</a:t>
            </a:r>
            <a:r>
              <a:rPr lang="tr-TR" dirty="0"/>
              <a:t> </a:t>
            </a:r>
            <a:r>
              <a:rPr lang="tr-TR" dirty="0" err="1"/>
              <a:t>movies</a:t>
            </a:r>
            <a:r>
              <a:rPr lang="tr-TR" dirty="0"/>
              <a:t> </a:t>
            </a:r>
            <a:r>
              <a:rPr lang="tr-TR" dirty="0" err="1"/>
              <a:t>which</a:t>
            </a:r>
            <a:r>
              <a:rPr lang="tr-TR" dirty="0"/>
              <a:t> </a:t>
            </a:r>
            <a:r>
              <a:rPr lang="tr-TR" dirty="0" err="1"/>
              <a:t>liked</a:t>
            </a:r>
            <a:r>
              <a:rPr lang="tr-TR" dirty="0"/>
              <a:t> </a:t>
            </a:r>
            <a:r>
              <a:rPr lang="tr-TR" dirty="0" err="1"/>
              <a:t>by</a:t>
            </a:r>
            <a:r>
              <a:rPr lang="tr-TR" dirty="0"/>
              <a:t> John </a:t>
            </a:r>
            <a:r>
              <a:rPr lang="tr-TR" dirty="0" err="1"/>
              <a:t>to</a:t>
            </a:r>
            <a:r>
              <a:rPr lang="tr-TR" dirty="0"/>
              <a:t> Mary.( </a:t>
            </a:r>
            <a:r>
              <a:rPr lang="tr-TR" dirty="0" err="1"/>
              <a:t>Most</a:t>
            </a:r>
            <a:r>
              <a:rPr lang="tr-TR" dirty="0"/>
              <a:t> </a:t>
            </a:r>
            <a:r>
              <a:rPr lang="tr-TR" dirty="0" err="1"/>
              <a:t>similar</a:t>
            </a:r>
            <a:r>
              <a:rPr lang="tr-TR" dirty="0"/>
              <a:t> )</a:t>
            </a:r>
          </a:p>
        </p:txBody>
      </p:sp>
    </p:spTree>
    <p:extLst>
      <p:ext uri="{BB962C8B-B14F-4D97-AF65-F5344CB8AC3E}">
        <p14:creationId xmlns:p14="http://schemas.microsoft.com/office/powerpoint/2010/main" val="108804616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8FCB-6C60-45A0-9BC1-1E47A658BD15}"/>
              </a:ext>
            </a:extLst>
          </p:cNvPr>
          <p:cNvSpPr>
            <a:spLocks noGrp="1"/>
          </p:cNvSpPr>
          <p:nvPr>
            <p:ph type="title"/>
          </p:nvPr>
        </p:nvSpPr>
        <p:spPr>
          <a:xfrm>
            <a:off x="548703" y="0"/>
            <a:ext cx="9404723" cy="1400530"/>
          </a:xfrm>
        </p:spPr>
        <p:txBody>
          <a:bodyPr/>
          <a:lstStyle/>
          <a:p>
            <a:r>
              <a:rPr lang="tr-TR" dirty="0" err="1"/>
              <a:t>Item</a:t>
            </a:r>
            <a:r>
              <a:rPr lang="tr-TR" dirty="0"/>
              <a:t> </a:t>
            </a:r>
            <a:r>
              <a:rPr lang="tr-TR" dirty="0" err="1"/>
              <a:t>Based</a:t>
            </a:r>
            <a:r>
              <a:rPr lang="tr-TR" dirty="0"/>
              <a:t> </a:t>
            </a:r>
            <a:r>
              <a:rPr lang="tr-TR" dirty="0" err="1"/>
              <a:t>Collaborative</a:t>
            </a:r>
            <a:r>
              <a:rPr lang="tr-TR" dirty="0"/>
              <a:t> </a:t>
            </a:r>
            <a:r>
              <a:rPr lang="tr-TR" dirty="0" err="1"/>
              <a:t>Filtering</a:t>
            </a:r>
            <a:br>
              <a:rPr lang="tr-TR" dirty="0"/>
            </a:br>
            <a:r>
              <a:rPr lang="tr-TR" dirty="0" err="1"/>
              <a:t>Example</a:t>
            </a:r>
          </a:p>
        </p:txBody>
      </p:sp>
      <p:graphicFrame>
        <p:nvGraphicFramePr>
          <p:cNvPr id="4" name="Table 4">
            <a:extLst>
              <a:ext uri="{FF2B5EF4-FFF2-40B4-BE49-F238E27FC236}">
                <a16:creationId xmlns:a16="http://schemas.microsoft.com/office/drawing/2014/main" id="{C3715511-C20C-4370-9EB7-14C01BFA71BE}"/>
              </a:ext>
            </a:extLst>
          </p:cNvPr>
          <p:cNvGraphicFramePr>
            <a:graphicFrameLocks noGrp="1"/>
          </p:cNvGraphicFramePr>
          <p:nvPr>
            <p:ph idx="1"/>
            <p:extLst>
              <p:ext uri="{D42A27DB-BD31-4B8C-83A1-F6EECF244321}">
                <p14:modId xmlns:p14="http://schemas.microsoft.com/office/powerpoint/2010/main" val="1533497217"/>
              </p:ext>
            </p:extLst>
          </p:nvPr>
        </p:nvGraphicFramePr>
        <p:xfrm>
          <a:off x="173551" y="1400530"/>
          <a:ext cx="8947146" cy="3091894"/>
        </p:xfrm>
        <a:graphic>
          <a:graphicData uri="http://schemas.openxmlformats.org/drawingml/2006/table">
            <a:tbl>
              <a:tblPr firstRow="1" bandRow="1">
                <a:tableStyleId>{9DCAF9ED-07DC-4A11-8D7F-57B35C25682E}</a:tableStyleId>
              </a:tblPr>
              <a:tblGrid>
                <a:gridCol w="2774730">
                  <a:extLst>
                    <a:ext uri="{9D8B030D-6E8A-4147-A177-3AD203B41FA5}">
                      <a16:colId xmlns:a16="http://schemas.microsoft.com/office/drawing/2014/main" val="1616510211"/>
                    </a:ext>
                  </a:extLst>
                </a:gridCol>
                <a:gridCol w="1698842">
                  <a:extLst>
                    <a:ext uri="{9D8B030D-6E8A-4147-A177-3AD203B41FA5}">
                      <a16:colId xmlns:a16="http://schemas.microsoft.com/office/drawing/2014/main" val="1207359249"/>
                    </a:ext>
                  </a:extLst>
                </a:gridCol>
                <a:gridCol w="2236787">
                  <a:extLst>
                    <a:ext uri="{9D8B030D-6E8A-4147-A177-3AD203B41FA5}">
                      <a16:colId xmlns:a16="http://schemas.microsoft.com/office/drawing/2014/main" val="1478735267"/>
                    </a:ext>
                  </a:extLst>
                </a:gridCol>
                <a:gridCol w="2236787">
                  <a:extLst>
                    <a:ext uri="{9D8B030D-6E8A-4147-A177-3AD203B41FA5}">
                      <a16:colId xmlns:a16="http://schemas.microsoft.com/office/drawing/2014/main" val="1141060768"/>
                    </a:ext>
                  </a:extLst>
                </a:gridCol>
              </a:tblGrid>
              <a:tr h="429974">
                <a:tc>
                  <a:txBody>
                    <a:bodyPr/>
                    <a:lstStyle/>
                    <a:p>
                      <a:endParaRPr lang="tr-TR"/>
                    </a:p>
                  </a:txBody>
                  <a:tcPr/>
                </a:tc>
                <a:tc>
                  <a:txBody>
                    <a:bodyPr/>
                    <a:lstStyle/>
                    <a:p>
                      <a:r>
                        <a:rPr lang="tr-TR" dirty="0"/>
                        <a:t>John</a:t>
                      </a:r>
                    </a:p>
                  </a:txBody>
                  <a:tcPr/>
                </a:tc>
                <a:tc>
                  <a:txBody>
                    <a:bodyPr/>
                    <a:lstStyle/>
                    <a:p>
                      <a:r>
                        <a:rPr lang="tr-TR" dirty="0"/>
                        <a:t>Mary</a:t>
                      </a:r>
                    </a:p>
                  </a:txBody>
                  <a:tcPr/>
                </a:tc>
                <a:tc>
                  <a:txBody>
                    <a:bodyPr/>
                    <a:lstStyle/>
                    <a:p>
                      <a:r>
                        <a:rPr lang="tr-TR"/>
                        <a:t>Alice</a:t>
                      </a:r>
                    </a:p>
                  </a:txBody>
                  <a:tcPr/>
                </a:tc>
                <a:extLst>
                  <a:ext uri="{0D108BD9-81ED-4DB2-BD59-A6C34878D82A}">
                    <a16:rowId xmlns:a16="http://schemas.microsoft.com/office/drawing/2014/main" val="2713424427"/>
                  </a:ext>
                </a:extLst>
              </a:tr>
              <a:tr h="370840">
                <a:tc>
                  <a:txBody>
                    <a:bodyPr/>
                    <a:lstStyle/>
                    <a:p>
                      <a:r>
                        <a:rPr lang="tr-TR" dirty="0" err="1"/>
                        <a:t>The</a:t>
                      </a:r>
                      <a:r>
                        <a:rPr lang="tr-TR" dirty="0"/>
                        <a:t> Dark Knight</a:t>
                      </a:r>
                    </a:p>
                  </a:txBody>
                  <a:tcPr/>
                </a:tc>
                <a:tc>
                  <a:txBody>
                    <a:bodyPr/>
                    <a:lstStyle/>
                    <a:p>
                      <a:r>
                        <a:rPr lang="tr-TR"/>
                        <a:t>4</a:t>
                      </a:r>
                    </a:p>
                  </a:txBody>
                  <a:tcPr/>
                </a:tc>
                <a:tc>
                  <a:txBody>
                    <a:bodyPr/>
                    <a:lstStyle/>
                    <a:p>
                      <a:r>
                        <a:rPr lang="tr-TR"/>
                        <a:t>5</a:t>
                      </a:r>
                      <a:endParaRPr lang="tr-TR" dirty="0"/>
                    </a:p>
                  </a:txBody>
                  <a:tcPr/>
                </a:tc>
                <a:tc>
                  <a:txBody>
                    <a:bodyPr/>
                    <a:lstStyle/>
                    <a:p>
                      <a:r>
                        <a:rPr lang="tr-TR"/>
                        <a:t>3</a:t>
                      </a:r>
                    </a:p>
                  </a:txBody>
                  <a:tcPr/>
                </a:tc>
                <a:extLst>
                  <a:ext uri="{0D108BD9-81ED-4DB2-BD59-A6C34878D82A}">
                    <a16:rowId xmlns:a16="http://schemas.microsoft.com/office/drawing/2014/main" val="835895240"/>
                  </a:ext>
                </a:extLst>
              </a:tr>
              <a:tr h="370840">
                <a:tc>
                  <a:txBody>
                    <a:bodyPr/>
                    <a:lstStyle/>
                    <a:p>
                      <a:r>
                        <a:rPr lang="tr-TR" dirty="0" err="1"/>
                        <a:t>Iron</a:t>
                      </a:r>
                      <a:r>
                        <a:rPr lang="tr-TR" dirty="0"/>
                        <a:t> Man 3</a:t>
                      </a:r>
                    </a:p>
                  </a:txBody>
                  <a:tcPr/>
                </a:tc>
                <a:tc>
                  <a:txBody>
                    <a:bodyPr/>
                    <a:lstStyle/>
                    <a:p>
                      <a:r>
                        <a:rPr lang="tr-TR"/>
                        <a:t>3</a:t>
                      </a:r>
                    </a:p>
                  </a:txBody>
                  <a:tcPr/>
                </a:tc>
                <a:tc>
                  <a:txBody>
                    <a:bodyPr/>
                    <a:lstStyle/>
                    <a:p>
                      <a:r>
                        <a:rPr lang="tr-TR"/>
                        <a:t>4</a:t>
                      </a:r>
                    </a:p>
                  </a:txBody>
                  <a:tcPr/>
                </a:tc>
                <a:tc>
                  <a:txBody>
                    <a:bodyPr/>
                    <a:lstStyle/>
                    <a:p>
                      <a:r>
                        <a:rPr lang="tr-TR"/>
                        <a:t>2</a:t>
                      </a:r>
                    </a:p>
                  </a:txBody>
                  <a:tcPr/>
                </a:tc>
                <a:extLst>
                  <a:ext uri="{0D108BD9-81ED-4DB2-BD59-A6C34878D82A}">
                    <a16:rowId xmlns:a16="http://schemas.microsoft.com/office/drawing/2014/main" val="329128990"/>
                  </a:ext>
                </a:extLst>
              </a:tr>
              <a:tr h="370840">
                <a:tc>
                  <a:txBody>
                    <a:bodyPr/>
                    <a:lstStyle/>
                    <a:p>
                      <a:r>
                        <a:rPr lang="tr-TR" dirty="0"/>
                        <a:t>Harry Potter - </a:t>
                      </a:r>
                      <a:r>
                        <a:rPr lang="tr-TR" dirty="0" err="1"/>
                        <a:t>Prisoner</a:t>
                      </a:r>
                      <a:r>
                        <a:rPr lang="tr-TR" dirty="0"/>
                        <a:t> of Azkaban</a:t>
                      </a:r>
                    </a:p>
                  </a:txBody>
                  <a:tcPr/>
                </a:tc>
                <a:tc>
                  <a:txBody>
                    <a:bodyPr/>
                    <a:lstStyle/>
                    <a:p>
                      <a:r>
                        <a:rPr lang="tr-TR" dirty="0"/>
                        <a:t>2</a:t>
                      </a:r>
                    </a:p>
                  </a:txBody>
                  <a:tcPr/>
                </a:tc>
                <a:tc>
                  <a:txBody>
                    <a:bodyPr/>
                    <a:lstStyle/>
                    <a:p>
                      <a:r>
                        <a:rPr lang="tr-TR"/>
                        <a:t>3</a:t>
                      </a:r>
                    </a:p>
                  </a:txBody>
                  <a:tcPr/>
                </a:tc>
                <a:tc>
                  <a:txBody>
                    <a:bodyPr/>
                    <a:lstStyle/>
                    <a:p>
                      <a:r>
                        <a:rPr lang="tr-TR" dirty="0"/>
                        <a:t>5</a:t>
                      </a:r>
                    </a:p>
                  </a:txBody>
                  <a:tcPr/>
                </a:tc>
                <a:extLst>
                  <a:ext uri="{0D108BD9-81ED-4DB2-BD59-A6C34878D82A}">
                    <a16:rowId xmlns:a16="http://schemas.microsoft.com/office/drawing/2014/main" val="3696428668"/>
                  </a:ext>
                </a:extLst>
              </a:tr>
              <a:tr h="370840">
                <a:tc>
                  <a:txBody>
                    <a:bodyPr/>
                    <a:lstStyle/>
                    <a:p>
                      <a:r>
                        <a:rPr lang="tr-TR" dirty="0"/>
                        <a:t>Star </a:t>
                      </a:r>
                      <a:r>
                        <a:rPr lang="tr-TR" dirty="0" err="1"/>
                        <a:t>Wars</a:t>
                      </a:r>
                      <a:r>
                        <a:rPr lang="tr-TR" dirty="0"/>
                        <a:t> - Return of </a:t>
                      </a:r>
                      <a:r>
                        <a:rPr lang="tr-TR" dirty="0" err="1"/>
                        <a:t>the</a:t>
                      </a:r>
                      <a:r>
                        <a:rPr lang="tr-TR" dirty="0"/>
                        <a:t> </a:t>
                      </a:r>
                      <a:r>
                        <a:rPr lang="tr-TR" dirty="0" err="1"/>
                        <a:t>Jedi</a:t>
                      </a:r>
                      <a:endParaRPr lang="tr-TR" dirty="0"/>
                    </a:p>
                  </a:txBody>
                  <a:tcPr/>
                </a:tc>
                <a:tc>
                  <a:txBody>
                    <a:bodyPr/>
                    <a:lstStyle/>
                    <a:p>
                      <a:r>
                        <a:rPr lang="tr-TR"/>
                        <a:t>4</a:t>
                      </a:r>
                    </a:p>
                  </a:txBody>
                  <a:tcPr/>
                </a:tc>
                <a:tc>
                  <a:txBody>
                    <a:bodyPr/>
                    <a:lstStyle/>
                    <a:p>
                      <a:r>
                        <a:rPr lang="tr-TR"/>
                        <a:t>3</a:t>
                      </a:r>
                    </a:p>
                  </a:txBody>
                  <a:tcPr/>
                </a:tc>
                <a:tc>
                  <a:txBody>
                    <a:bodyPr/>
                    <a:lstStyle/>
                    <a:p>
                      <a:r>
                        <a:rPr lang="tr-TR"/>
                        <a:t>2</a:t>
                      </a:r>
                    </a:p>
                  </a:txBody>
                  <a:tcPr/>
                </a:tc>
                <a:extLst>
                  <a:ext uri="{0D108BD9-81ED-4DB2-BD59-A6C34878D82A}">
                    <a16:rowId xmlns:a16="http://schemas.microsoft.com/office/drawing/2014/main" val="1309301497"/>
                  </a:ext>
                </a:extLst>
              </a:tr>
              <a:tr h="370839">
                <a:tc>
                  <a:txBody>
                    <a:bodyPr/>
                    <a:lstStyle/>
                    <a:p>
                      <a:pPr lvl="0">
                        <a:buNone/>
                      </a:pPr>
                      <a:r>
                        <a:rPr lang="tr-TR" dirty="0" err="1"/>
                        <a:t>The</a:t>
                      </a:r>
                      <a:r>
                        <a:rPr lang="tr-TR" dirty="0"/>
                        <a:t> </a:t>
                      </a:r>
                      <a:r>
                        <a:rPr lang="tr-TR" dirty="0" err="1"/>
                        <a:t>Lord</a:t>
                      </a:r>
                      <a:r>
                        <a:rPr lang="tr-TR" dirty="0"/>
                        <a:t> of </a:t>
                      </a:r>
                      <a:r>
                        <a:rPr lang="tr-TR" dirty="0" err="1"/>
                        <a:t>the</a:t>
                      </a:r>
                      <a:r>
                        <a:rPr lang="tr-TR" dirty="0"/>
                        <a:t> Rings – </a:t>
                      </a:r>
                      <a:r>
                        <a:rPr lang="tr-TR" dirty="0" err="1"/>
                        <a:t>Two</a:t>
                      </a:r>
                      <a:r>
                        <a:rPr lang="tr-TR" dirty="0"/>
                        <a:t> </a:t>
                      </a:r>
                      <a:r>
                        <a:rPr lang="tr-TR" dirty="0" err="1"/>
                        <a:t>Towers</a:t>
                      </a:r>
                      <a:endParaRPr lang="tr-TR" dirty="0"/>
                    </a:p>
                  </a:txBody>
                  <a:tcPr/>
                </a:tc>
                <a:tc>
                  <a:txBody>
                    <a:bodyPr/>
                    <a:lstStyle/>
                    <a:p>
                      <a:pPr lvl="0">
                        <a:buNone/>
                      </a:pPr>
                      <a:r>
                        <a:rPr lang="tr-TR"/>
                        <a:t>5</a:t>
                      </a:r>
                      <a:endParaRPr lang="tr-TR" dirty="0"/>
                    </a:p>
                  </a:txBody>
                  <a:tcPr/>
                </a:tc>
                <a:tc>
                  <a:txBody>
                    <a:bodyPr/>
                    <a:lstStyle/>
                    <a:p>
                      <a:pPr lvl="0">
                        <a:buNone/>
                      </a:pPr>
                      <a:r>
                        <a:rPr lang="tr-TR"/>
                        <a:t>4</a:t>
                      </a:r>
                      <a:endParaRPr lang="tr-TR" dirty="0"/>
                    </a:p>
                  </a:txBody>
                  <a:tcPr/>
                </a:tc>
                <a:tc>
                  <a:txBody>
                    <a:bodyPr/>
                    <a:lstStyle/>
                    <a:p>
                      <a:pPr lvl="0">
                        <a:buNone/>
                      </a:pPr>
                      <a:r>
                        <a:rPr lang="tr-TR" dirty="0"/>
                        <a:t>3</a:t>
                      </a:r>
                    </a:p>
                  </a:txBody>
                  <a:tcPr/>
                </a:tc>
                <a:extLst>
                  <a:ext uri="{0D108BD9-81ED-4DB2-BD59-A6C34878D82A}">
                    <a16:rowId xmlns:a16="http://schemas.microsoft.com/office/drawing/2014/main" val="2469824978"/>
                  </a:ext>
                </a:extLst>
              </a:tr>
            </a:tbl>
          </a:graphicData>
        </a:graphic>
      </p:graphicFrame>
      <p:sp>
        <p:nvSpPr>
          <p:cNvPr id="3" name="TextBox 2">
            <a:extLst>
              <a:ext uri="{FF2B5EF4-FFF2-40B4-BE49-F238E27FC236}">
                <a16:creationId xmlns:a16="http://schemas.microsoft.com/office/drawing/2014/main" id="{2C4DC972-F663-4377-8806-5E27CA887690}"/>
              </a:ext>
            </a:extLst>
          </p:cNvPr>
          <p:cNvSpPr txBox="1"/>
          <p:nvPr/>
        </p:nvSpPr>
        <p:spPr>
          <a:xfrm>
            <a:off x="173551" y="4718309"/>
            <a:ext cx="571429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dirty="0">
                <a:ea typeface="+mn-lt"/>
                <a:cs typeface="+mn-lt"/>
              </a:rPr>
              <a:t>Sim(The Dark Knight, </a:t>
            </a:r>
            <a:r>
              <a:rPr lang="tr-TR" sz="1400" dirty="0" err="1">
                <a:ea typeface="+mn-lt"/>
                <a:cs typeface="+mn-lt"/>
              </a:rPr>
              <a:t>Iron</a:t>
            </a:r>
            <a:r>
              <a:rPr lang="tr-TR" sz="1400" dirty="0">
                <a:ea typeface="+mn-lt"/>
                <a:cs typeface="+mn-lt"/>
              </a:rPr>
              <a:t> Man 3):</a:t>
            </a:r>
          </a:p>
          <a:p>
            <a:endParaRPr lang="tr-TR" sz="1400" dirty="0">
              <a:ea typeface="+mn-lt"/>
              <a:cs typeface="+mn-lt"/>
            </a:endParaRPr>
          </a:p>
          <a:p>
            <a:r>
              <a:rPr lang="tr-TR" sz="1400" dirty="0">
                <a:ea typeface="+mn-lt"/>
                <a:cs typeface="+mn-lt"/>
              </a:rPr>
              <a:t>(4*3)+(5*4)+(3*2)/</a:t>
            </a:r>
            <a:r>
              <a:rPr lang="tr-TR" sz="1400" dirty="0" err="1">
                <a:ea typeface="+mn-lt"/>
                <a:cs typeface="+mn-lt"/>
              </a:rPr>
              <a:t>sqrt</a:t>
            </a:r>
            <a:r>
              <a:rPr lang="tr-TR" sz="1400" dirty="0">
                <a:ea typeface="+mn-lt"/>
                <a:cs typeface="+mn-lt"/>
              </a:rPr>
              <a:t>(4^2+5^2+3^2)*</a:t>
            </a:r>
            <a:r>
              <a:rPr lang="tr-TR" sz="1400" dirty="0" err="1"/>
              <a:t>sqrt</a:t>
            </a:r>
            <a:r>
              <a:rPr lang="tr-TR" sz="1400" dirty="0"/>
              <a:t>(3^2+4^2+2^2) = 0.99</a:t>
            </a:r>
            <a:endParaRPr lang="tr-TR" sz="1400" dirty="0">
              <a:ea typeface="+mn-lt"/>
              <a:cs typeface="+mn-lt"/>
            </a:endParaRPr>
          </a:p>
          <a:p>
            <a:pPr algn="l"/>
            <a:endParaRPr lang="tr-TR" sz="1400" dirty="0"/>
          </a:p>
          <a:p>
            <a:r>
              <a:rPr lang="tr-TR" sz="1400" dirty="0"/>
              <a:t>Sim(</a:t>
            </a:r>
            <a:r>
              <a:rPr lang="tr-TR" sz="1400" dirty="0" err="1"/>
              <a:t>The</a:t>
            </a:r>
            <a:r>
              <a:rPr lang="tr-TR" sz="1400" dirty="0"/>
              <a:t> Dark </a:t>
            </a:r>
            <a:r>
              <a:rPr lang="tr-TR" sz="1400" dirty="0" err="1"/>
              <a:t>Knight,Harry</a:t>
            </a:r>
            <a:r>
              <a:rPr lang="tr-TR" sz="1400" dirty="0"/>
              <a:t> Potter – </a:t>
            </a:r>
            <a:r>
              <a:rPr lang="tr-TR" sz="1400" dirty="0" err="1"/>
              <a:t>Prisoner</a:t>
            </a:r>
            <a:r>
              <a:rPr lang="tr-TR" sz="1400" dirty="0"/>
              <a:t> of Azkaban):</a:t>
            </a:r>
          </a:p>
          <a:p>
            <a:endParaRPr lang="tr-TR" sz="1400" dirty="0"/>
          </a:p>
          <a:p>
            <a:r>
              <a:rPr lang="tr-TR" sz="1400" dirty="0"/>
              <a:t>(4*2)+(5*3)+(3*5)/</a:t>
            </a:r>
            <a:r>
              <a:rPr lang="tr-TR" sz="1400" dirty="0" err="1"/>
              <a:t>sqrt</a:t>
            </a:r>
            <a:r>
              <a:rPr lang="tr-TR" sz="1400" dirty="0"/>
              <a:t>(4^2+5^2+3^2)*</a:t>
            </a:r>
            <a:r>
              <a:rPr lang="tr-TR" sz="1400" dirty="0" err="1"/>
              <a:t>sqrt</a:t>
            </a:r>
            <a:r>
              <a:rPr lang="tr-TR" sz="1400" dirty="0"/>
              <a:t>(2^2+3^2+5^2) = 0.87</a:t>
            </a:r>
          </a:p>
        </p:txBody>
      </p:sp>
      <p:sp>
        <p:nvSpPr>
          <p:cNvPr id="5" name="TextBox 4">
            <a:extLst>
              <a:ext uri="{FF2B5EF4-FFF2-40B4-BE49-F238E27FC236}">
                <a16:creationId xmlns:a16="http://schemas.microsoft.com/office/drawing/2014/main" id="{A3E5756D-DA46-9346-9DBA-8C445231089C}"/>
              </a:ext>
            </a:extLst>
          </p:cNvPr>
          <p:cNvSpPr txBox="1"/>
          <p:nvPr/>
        </p:nvSpPr>
        <p:spPr>
          <a:xfrm>
            <a:off x="5887844" y="4718309"/>
            <a:ext cx="571429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dirty="0">
                <a:ea typeface="+mn-lt"/>
                <a:cs typeface="+mn-lt"/>
              </a:rPr>
              <a:t>Sim(The Dark Knight, Star </a:t>
            </a:r>
            <a:r>
              <a:rPr lang="tr-TR" sz="1400" dirty="0" err="1">
                <a:ea typeface="+mn-lt"/>
                <a:cs typeface="+mn-lt"/>
              </a:rPr>
              <a:t>Wars</a:t>
            </a:r>
            <a:r>
              <a:rPr lang="tr-TR" sz="1400" dirty="0">
                <a:ea typeface="+mn-lt"/>
                <a:cs typeface="+mn-lt"/>
              </a:rPr>
              <a:t> – Return of </a:t>
            </a:r>
            <a:r>
              <a:rPr lang="tr-TR" sz="1400" dirty="0" err="1">
                <a:ea typeface="+mn-lt"/>
                <a:cs typeface="+mn-lt"/>
              </a:rPr>
              <a:t>the</a:t>
            </a:r>
            <a:r>
              <a:rPr lang="tr-TR" sz="1400" dirty="0">
                <a:ea typeface="+mn-lt"/>
                <a:cs typeface="+mn-lt"/>
              </a:rPr>
              <a:t> </a:t>
            </a:r>
            <a:r>
              <a:rPr lang="tr-TR" sz="1400" dirty="0" err="1">
                <a:ea typeface="+mn-lt"/>
                <a:cs typeface="+mn-lt"/>
              </a:rPr>
              <a:t>Jedi</a:t>
            </a:r>
            <a:r>
              <a:rPr lang="tr-TR" sz="1400" dirty="0">
                <a:ea typeface="+mn-lt"/>
                <a:cs typeface="+mn-lt"/>
              </a:rPr>
              <a:t>):</a:t>
            </a:r>
          </a:p>
          <a:p>
            <a:endParaRPr lang="tr-TR" sz="1400" dirty="0">
              <a:ea typeface="+mn-lt"/>
              <a:cs typeface="+mn-lt"/>
            </a:endParaRPr>
          </a:p>
          <a:p>
            <a:r>
              <a:rPr lang="tr-TR" sz="1400" dirty="0">
                <a:ea typeface="+mn-lt"/>
                <a:cs typeface="+mn-lt"/>
              </a:rPr>
              <a:t>(4*4)+(5*3)+(3*2)/</a:t>
            </a:r>
            <a:r>
              <a:rPr lang="tr-TR" sz="1400" dirty="0" err="1">
                <a:ea typeface="+mn-lt"/>
                <a:cs typeface="+mn-lt"/>
              </a:rPr>
              <a:t>sqrt</a:t>
            </a:r>
            <a:r>
              <a:rPr lang="tr-TR" sz="1400" dirty="0">
                <a:ea typeface="+mn-lt"/>
                <a:cs typeface="+mn-lt"/>
              </a:rPr>
              <a:t>(4^2+5^2+3^2)*</a:t>
            </a:r>
            <a:r>
              <a:rPr lang="tr-TR" sz="1400" dirty="0" err="1"/>
              <a:t>sqrt</a:t>
            </a:r>
            <a:r>
              <a:rPr lang="tr-TR" sz="1400" dirty="0"/>
              <a:t>(4^2+3^2+2^2) = 0.97</a:t>
            </a:r>
            <a:endParaRPr lang="tr-TR" sz="1400" dirty="0">
              <a:ea typeface="+mn-lt"/>
              <a:cs typeface="+mn-lt"/>
            </a:endParaRPr>
          </a:p>
          <a:p>
            <a:pPr algn="l"/>
            <a:endParaRPr lang="tr-TR" sz="1400" dirty="0"/>
          </a:p>
          <a:p>
            <a:r>
              <a:rPr lang="tr-TR" sz="1400" dirty="0"/>
              <a:t>Sim(</a:t>
            </a:r>
            <a:r>
              <a:rPr lang="tr-TR" sz="1400" dirty="0" err="1"/>
              <a:t>The</a:t>
            </a:r>
            <a:r>
              <a:rPr lang="tr-TR" sz="1400" dirty="0"/>
              <a:t> Dark Knight, </a:t>
            </a:r>
            <a:r>
              <a:rPr lang="tr-TR" sz="1400" dirty="0" err="1"/>
              <a:t>The</a:t>
            </a:r>
            <a:r>
              <a:rPr lang="tr-TR" sz="1400" dirty="0"/>
              <a:t> </a:t>
            </a:r>
            <a:r>
              <a:rPr lang="tr-TR" sz="1400" dirty="0" err="1"/>
              <a:t>Lord</a:t>
            </a:r>
            <a:r>
              <a:rPr lang="tr-TR" sz="1400" dirty="0"/>
              <a:t> of </a:t>
            </a:r>
            <a:r>
              <a:rPr lang="tr-TR" sz="1400" dirty="0" err="1"/>
              <a:t>the</a:t>
            </a:r>
            <a:r>
              <a:rPr lang="tr-TR" sz="1400" dirty="0"/>
              <a:t> Rings – </a:t>
            </a:r>
            <a:r>
              <a:rPr lang="tr-TR" sz="1400" dirty="0" err="1"/>
              <a:t>Two</a:t>
            </a:r>
            <a:r>
              <a:rPr lang="tr-TR" sz="1400" dirty="0"/>
              <a:t> </a:t>
            </a:r>
            <a:r>
              <a:rPr lang="tr-TR" sz="1400" dirty="0" err="1"/>
              <a:t>Towers</a:t>
            </a:r>
            <a:r>
              <a:rPr lang="tr-TR" sz="1400" dirty="0"/>
              <a:t>):</a:t>
            </a:r>
          </a:p>
          <a:p>
            <a:endParaRPr lang="tr-TR" sz="1400" dirty="0"/>
          </a:p>
          <a:p>
            <a:r>
              <a:rPr lang="tr-TR" sz="1400" dirty="0"/>
              <a:t>(4*5)+(5*4)+(3*3)/</a:t>
            </a:r>
            <a:r>
              <a:rPr lang="tr-TR" sz="1400" dirty="0" err="1"/>
              <a:t>sqrt</a:t>
            </a:r>
            <a:r>
              <a:rPr lang="tr-TR" sz="1400" dirty="0"/>
              <a:t>(4^2+5^2+3^2)*</a:t>
            </a:r>
            <a:r>
              <a:rPr lang="tr-TR" sz="1400" dirty="0" err="1"/>
              <a:t>sqrt</a:t>
            </a:r>
            <a:r>
              <a:rPr lang="tr-TR" sz="1400" dirty="0"/>
              <a:t>(5^2+4^2+3^2) = 0.98</a:t>
            </a:r>
          </a:p>
        </p:txBody>
      </p:sp>
      <p:sp>
        <p:nvSpPr>
          <p:cNvPr id="6" name="TextBox 5">
            <a:extLst>
              <a:ext uri="{FF2B5EF4-FFF2-40B4-BE49-F238E27FC236}">
                <a16:creationId xmlns:a16="http://schemas.microsoft.com/office/drawing/2014/main" id="{037F125B-2BDC-4640-9B6F-721AD24132D7}"/>
              </a:ext>
            </a:extLst>
          </p:cNvPr>
          <p:cNvSpPr txBox="1"/>
          <p:nvPr/>
        </p:nvSpPr>
        <p:spPr>
          <a:xfrm>
            <a:off x="9161455" y="1499927"/>
            <a:ext cx="2942897" cy="2893100"/>
          </a:xfrm>
          <a:prstGeom prst="rect">
            <a:avLst/>
          </a:prstGeom>
          <a:noFill/>
        </p:spPr>
        <p:txBody>
          <a:bodyPr wrap="square" rtlCol="0">
            <a:spAutoFit/>
          </a:bodyPr>
          <a:lstStyle/>
          <a:p>
            <a:r>
              <a:rPr lang="tr-TR" sz="1400" dirty="0" err="1"/>
              <a:t>Recommended</a:t>
            </a:r>
            <a:r>
              <a:rPr lang="tr-TR" sz="1400" dirty="0"/>
              <a:t> </a:t>
            </a:r>
            <a:r>
              <a:rPr lang="tr-TR" sz="1400" dirty="0" err="1"/>
              <a:t>Movies</a:t>
            </a:r>
            <a:r>
              <a:rPr lang="tr-TR" sz="1400" dirty="0"/>
              <a:t> </a:t>
            </a:r>
            <a:r>
              <a:rPr lang="tr-TR" sz="1400" dirty="0" err="1"/>
              <a:t>for</a:t>
            </a:r>
            <a:r>
              <a:rPr lang="tr-TR" sz="1400" dirty="0"/>
              <a:t> </a:t>
            </a:r>
            <a:r>
              <a:rPr lang="tr-TR" sz="1400" dirty="0" err="1"/>
              <a:t>The</a:t>
            </a:r>
            <a:r>
              <a:rPr lang="tr-TR" sz="1400" dirty="0"/>
              <a:t> Dark Knight</a:t>
            </a:r>
          </a:p>
          <a:p>
            <a:endParaRPr lang="tr-TR" sz="1400" dirty="0"/>
          </a:p>
          <a:p>
            <a:pPr marL="285750" indent="-285750">
              <a:buFontTx/>
              <a:buChar char="-"/>
            </a:pPr>
            <a:r>
              <a:rPr lang="tr-TR" sz="1400" dirty="0" err="1"/>
              <a:t>Iron</a:t>
            </a:r>
            <a:r>
              <a:rPr lang="tr-TR" sz="1400" dirty="0"/>
              <a:t> Man 3</a:t>
            </a:r>
          </a:p>
          <a:p>
            <a:pPr marL="285750" indent="-285750">
              <a:buFontTx/>
              <a:buChar char="-"/>
            </a:pPr>
            <a:endParaRPr lang="tr-TR" sz="1400" dirty="0"/>
          </a:p>
          <a:p>
            <a:pPr marL="285750" indent="-285750">
              <a:buFontTx/>
              <a:buChar char="-"/>
            </a:pPr>
            <a:r>
              <a:rPr lang="tr-TR" sz="1400" dirty="0" err="1"/>
              <a:t>The</a:t>
            </a:r>
            <a:r>
              <a:rPr lang="tr-TR" sz="1400" dirty="0"/>
              <a:t> </a:t>
            </a:r>
            <a:r>
              <a:rPr lang="tr-TR" sz="1400" dirty="0" err="1"/>
              <a:t>Lord</a:t>
            </a:r>
            <a:r>
              <a:rPr lang="tr-TR" sz="1400" dirty="0"/>
              <a:t> of </a:t>
            </a:r>
            <a:r>
              <a:rPr lang="tr-TR" sz="1400" dirty="0" err="1"/>
              <a:t>the</a:t>
            </a:r>
            <a:r>
              <a:rPr lang="tr-TR" sz="1400" dirty="0"/>
              <a:t> Rings – </a:t>
            </a:r>
            <a:r>
              <a:rPr lang="tr-TR" sz="1400" dirty="0" err="1"/>
              <a:t>Two</a:t>
            </a:r>
            <a:r>
              <a:rPr lang="tr-TR" sz="1400" dirty="0"/>
              <a:t> </a:t>
            </a:r>
            <a:r>
              <a:rPr lang="tr-TR" sz="1400" dirty="0" err="1"/>
              <a:t>Towers</a:t>
            </a:r>
            <a:endParaRPr lang="tr-TR" sz="1400" dirty="0"/>
          </a:p>
          <a:p>
            <a:pPr marL="285750" indent="-285750">
              <a:buFontTx/>
              <a:buChar char="-"/>
            </a:pPr>
            <a:endParaRPr lang="tr-TR" sz="1400" dirty="0"/>
          </a:p>
          <a:p>
            <a:pPr marL="285750" indent="-285750">
              <a:buFontTx/>
              <a:buChar char="-"/>
            </a:pPr>
            <a:r>
              <a:rPr lang="tr-TR" sz="1400" dirty="0"/>
              <a:t>Star </a:t>
            </a:r>
            <a:r>
              <a:rPr lang="tr-TR" sz="1400" dirty="0" err="1"/>
              <a:t>Wars</a:t>
            </a:r>
            <a:r>
              <a:rPr lang="tr-TR" sz="1400" dirty="0"/>
              <a:t> – Return of </a:t>
            </a:r>
            <a:r>
              <a:rPr lang="tr-TR" sz="1400" dirty="0" err="1"/>
              <a:t>the</a:t>
            </a:r>
            <a:r>
              <a:rPr lang="tr-TR" sz="1400" dirty="0"/>
              <a:t> </a:t>
            </a:r>
            <a:r>
              <a:rPr lang="tr-TR" sz="1400" dirty="0" err="1"/>
              <a:t>Jedi</a:t>
            </a:r>
            <a:endParaRPr lang="tr-TR" sz="1400" dirty="0"/>
          </a:p>
          <a:p>
            <a:pPr marL="285750" indent="-285750">
              <a:buFontTx/>
              <a:buChar char="-"/>
            </a:pPr>
            <a:endParaRPr lang="tr-TR" sz="1400" dirty="0"/>
          </a:p>
          <a:p>
            <a:pPr marL="285750" indent="-285750">
              <a:buFontTx/>
              <a:buChar char="-"/>
            </a:pPr>
            <a:r>
              <a:rPr lang="tr-TR" sz="1400" dirty="0"/>
              <a:t>Harry Potter – </a:t>
            </a:r>
            <a:r>
              <a:rPr lang="tr-TR" sz="1400" dirty="0" err="1"/>
              <a:t>Prisoner</a:t>
            </a:r>
            <a:r>
              <a:rPr lang="tr-TR" sz="1400" dirty="0"/>
              <a:t> of Azkaban</a:t>
            </a:r>
          </a:p>
        </p:txBody>
      </p:sp>
    </p:spTree>
    <p:extLst>
      <p:ext uri="{BB962C8B-B14F-4D97-AF65-F5344CB8AC3E}">
        <p14:creationId xmlns:p14="http://schemas.microsoft.com/office/powerpoint/2010/main" val="112867886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3B7F-9CA9-46B2-A1E0-73504D15C720}"/>
              </a:ext>
            </a:extLst>
          </p:cNvPr>
          <p:cNvSpPr>
            <a:spLocks noGrp="1"/>
          </p:cNvSpPr>
          <p:nvPr>
            <p:ph type="title"/>
          </p:nvPr>
        </p:nvSpPr>
        <p:spPr>
          <a:xfrm>
            <a:off x="648930" y="629266"/>
            <a:ext cx="3322912" cy="1641987"/>
          </a:xfrm>
        </p:spPr>
        <p:txBody>
          <a:bodyPr vert="horz" lIns="91440" tIns="45720" rIns="91440" bIns="45720" rtlCol="0">
            <a:normAutofit/>
          </a:bodyPr>
          <a:lstStyle/>
          <a:p>
            <a:r>
              <a:rPr lang="en-US" dirty="0"/>
              <a:t>Cold Start Problem</a:t>
            </a:r>
          </a:p>
        </p:txBody>
      </p:sp>
      <p:pic>
        <p:nvPicPr>
          <p:cNvPr id="4" name="Picture 4" descr="kar, gök, açık hava, pencere içeren bir resim&#10;&#10;Çok yüksek güvenilirlikle oluşturulmuş açıklama">
            <a:extLst>
              <a:ext uri="{FF2B5EF4-FFF2-40B4-BE49-F238E27FC236}">
                <a16:creationId xmlns:a16="http://schemas.microsoft.com/office/drawing/2014/main" id="{ACFCAE60-D4C6-4652-8079-F8031798F6E1}"/>
              </a:ext>
            </a:extLst>
          </p:cNvPr>
          <p:cNvPicPr>
            <a:picLocks noChangeAspect="1"/>
          </p:cNvPicPr>
          <p:nvPr/>
        </p:nvPicPr>
        <p:blipFill rotWithShape="1">
          <a:blip r:embed="rId3"/>
          <a:srcRect l="15461" r="15460" b="-1"/>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18" name="Rectangle 18">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C3E1B3E-F5E1-4157-AF45-6E5C66D42E5B}"/>
              </a:ext>
            </a:extLst>
          </p:cNvPr>
          <p:cNvSpPr>
            <a:spLocks noGrp="1"/>
          </p:cNvSpPr>
          <p:nvPr>
            <p:ph idx="1"/>
          </p:nvPr>
        </p:nvSpPr>
        <p:spPr>
          <a:xfrm>
            <a:off x="647701" y="2438401"/>
            <a:ext cx="3324141" cy="3809998"/>
          </a:xfrm>
        </p:spPr>
        <p:txBody>
          <a:bodyPr vert="horz" lIns="91440" tIns="45720" rIns="91440" bIns="45720" rtlCol="0" anchor="t">
            <a:normAutofit/>
          </a:bodyPr>
          <a:lstStyle/>
          <a:p>
            <a:pPr marL="0" indent="0">
              <a:buNone/>
            </a:pPr>
            <a:r>
              <a:rPr lang="en-US" cap="all"/>
              <a:t>A major challenge of the collaboratıve fıltering approach can be how to make recommendatıons for a new user,that ıs called cold-start problem.</a:t>
            </a:r>
            <a:endParaRPr lang="tr-TR"/>
          </a:p>
        </p:txBody>
      </p:sp>
    </p:spTree>
    <p:extLst>
      <p:ext uri="{BB962C8B-B14F-4D97-AF65-F5344CB8AC3E}">
        <p14:creationId xmlns:p14="http://schemas.microsoft.com/office/powerpoint/2010/main" val="2031630554"/>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1049</Words>
  <Application>Microsoft Macintosh PowerPoint</Application>
  <PresentationFormat>Widescreen</PresentationFormat>
  <Paragraphs>284</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Ion</vt:lpstr>
      <vt:lpstr>RECOMMENDER SYSTEMS</vt:lpstr>
      <vt:lpstr>What is Recommendation System ?</vt:lpstr>
      <vt:lpstr>Types Of Recommender Systems</vt:lpstr>
      <vt:lpstr>Content Based Recommender Sytems</vt:lpstr>
      <vt:lpstr>Collaborative Filtering</vt:lpstr>
      <vt:lpstr>Similarity Metrics</vt:lpstr>
      <vt:lpstr>User Based Collaborative Filtering Example</vt:lpstr>
      <vt:lpstr>Item Based Collaborative Filtering Example</vt:lpstr>
      <vt:lpstr>Cold Start Problem</vt:lpstr>
      <vt:lpstr>Ask-to-Rate</vt:lpstr>
      <vt:lpstr>Apriori</vt:lpstr>
      <vt:lpstr>PowerPoint Presentation</vt:lpstr>
      <vt:lpstr>Apriori - Support</vt:lpstr>
      <vt:lpstr>Apriori - Confidence</vt:lpstr>
      <vt:lpstr>Apriori - Lift</vt:lpstr>
      <vt:lpstr>What if we interest burgers and french fries ?</vt:lpstr>
      <vt:lpstr>References: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2221</cp:revision>
  <dcterms:created xsi:type="dcterms:W3CDTF">2012-08-15T22:53:30Z</dcterms:created>
  <dcterms:modified xsi:type="dcterms:W3CDTF">2019-07-01T21:03:09Z</dcterms:modified>
</cp:coreProperties>
</file>